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4"/>
  </p:sldMasterIdLst>
  <p:notesMasterIdLst>
    <p:notesMasterId r:id="rId49"/>
  </p:notesMasterIdLst>
  <p:handoutMasterIdLst>
    <p:handoutMasterId r:id="rId50"/>
  </p:handoutMasterIdLst>
  <p:sldIdLst>
    <p:sldId id="256" r:id="rId5"/>
    <p:sldId id="442" r:id="rId6"/>
    <p:sldId id="443" r:id="rId7"/>
    <p:sldId id="444" r:id="rId8"/>
    <p:sldId id="445" r:id="rId9"/>
    <p:sldId id="446" r:id="rId10"/>
    <p:sldId id="447" r:id="rId11"/>
    <p:sldId id="448" r:id="rId12"/>
    <p:sldId id="449" r:id="rId13"/>
    <p:sldId id="450" r:id="rId14"/>
    <p:sldId id="451" r:id="rId15"/>
    <p:sldId id="452" r:id="rId16"/>
    <p:sldId id="453" r:id="rId17"/>
    <p:sldId id="454" r:id="rId18"/>
    <p:sldId id="455" r:id="rId19"/>
    <p:sldId id="456" r:id="rId20"/>
    <p:sldId id="457" r:id="rId21"/>
    <p:sldId id="458" r:id="rId22"/>
    <p:sldId id="459" r:id="rId23"/>
    <p:sldId id="460" r:id="rId24"/>
    <p:sldId id="462" r:id="rId25"/>
    <p:sldId id="461" r:id="rId26"/>
    <p:sldId id="463" r:id="rId27"/>
    <p:sldId id="464" r:id="rId28"/>
    <p:sldId id="465" r:id="rId29"/>
    <p:sldId id="466" r:id="rId30"/>
    <p:sldId id="467" r:id="rId31"/>
    <p:sldId id="468" r:id="rId32"/>
    <p:sldId id="469" r:id="rId33"/>
    <p:sldId id="470" r:id="rId34"/>
    <p:sldId id="471" r:id="rId35"/>
    <p:sldId id="472" r:id="rId36"/>
    <p:sldId id="473" r:id="rId37"/>
    <p:sldId id="474" r:id="rId38"/>
    <p:sldId id="475" r:id="rId39"/>
    <p:sldId id="476" r:id="rId40"/>
    <p:sldId id="477" r:id="rId41"/>
    <p:sldId id="478" r:id="rId42"/>
    <p:sldId id="479" r:id="rId43"/>
    <p:sldId id="480" r:id="rId44"/>
    <p:sldId id="481" r:id="rId45"/>
    <p:sldId id="482" r:id="rId46"/>
    <p:sldId id="483" r:id="rId47"/>
    <p:sldId id="484" r:id="rId4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n-ea"/>
        <a:cs typeface="+mn-cs"/>
      </a:defRPr>
    </a:lvl1pPr>
    <a:lvl2pPr marL="457200" algn="l" defTabSz="457200" rtl="0" fontAlgn="base">
      <a:spcBef>
        <a:spcPct val="0"/>
      </a:spcBef>
      <a:spcAft>
        <a:spcPct val="0"/>
      </a:spcAft>
      <a:defRPr kern="1200">
        <a:solidFill>
          <a:schemeClr val="tx1"/>
        </a:solidFill>
        <a:latin typeface="Calibri" pitchFamily="34" charset="0"/>
        <a:ea typeface="+mn-ea"/>
        <a:cs typeface="+mn-cs"/>
      </a:defRPr>
    </a:lvl2pPr>
    <a:lvl3pPr marL="914400" algn="l" defTabSz="457200" rtl="0" fontAlgn="base">
      <a:spcBef>
        <a:spcPct val="0"/>
      </a:spcBef>
      <a:spcAft>
        <a:spcPct val="0"/>
      </a:spcAft>
      <a:defRPr kern="1200">
        <a:solidFill>
          <a:schemeClr val="tx1"/>
        </a:solidFill>
        <a:latin typeface="Calibri" pitchFamily="34" charset="0"/>
        <a:ea typeface="+mn-ea"/>
        <a:cs typeface="+mn-cs"/>
      </a:defRPr>
    </a:lvl3pPr>
    <a:lvl4pPr marL="1371600" algn="l" defTabSz="457200" rtl="0" fontAlgn="base">
      <a:spcBef>
        <a:spcPct val="0"/>
      </a:spcBef>
      <a:spcAft>
        <a:spcPct val="0"/>
      </a:spcAft>
      <a:defRPr kern="1200">
        <a:solidFill>
          <a:schemeClr val="tx1"/>
        </a:solidFill>
        <a:latin typeface="Calibri" pitchFamily="34" charset="0"/>
        <a:ea typeface="+mn-ea"/>
        <a:cs typeface="+mn-cs"/>
      </a:defRPr>
    </a:lvl4pPr>
    <a:lvl5pPr marL="1828800" algn="l" defTabSz="457200"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2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E7F4C-CA6B-7844-AF13-31A43E9A21D9}" v="5" dt="2021-07-01T06:35:33.3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4660"/>
  </p:normalViewPr>
  <p:slideViewPr>
    <p:cSldViewPr snapToGrid="0">
      <p:cViewPr varScale="1">
        <p:scale>
          <a:sx n="93" d="100"/>
          <a:sy n="93" d="100"/>
        </p:scale>
        <p:origin x="1128" y="82"/>
      </p:cViewPr>
      <p:guideLst>
        <p:guide orient="horz"/>
        <p:guide pos="2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B52235B0-F59D-4F31-85E6-EF005CCA9A57}" type="datetimeFigureOut">
              <a:rPr lang="en-US"/>
              <a:pPr>
                <a:defRPr/>
              </a:pPr>
              <a:t>8/27/2024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9F9D4C33-2821-49F8-8AA6-30CA939CFF9A}" type="slidenum">
              <a:rPr lang="en-US"/>
              <a:pPr>
                <a:defRPr/>
              </a:pPr>
              <a:t>‹#›</a:t>
            </a:fld>
            <a:endParaRPr lang="en-US" dirty="0"/>
          </a:p>
        </p:txBody>
      </p:sp>
    </p:spTree>
    <p:extLst>
      <p:ext uri="{BB962C8B-B14F-4D97-AF65-F5344CB8AC3E}">
        <p14:creationId xmlns:p14="http://schemas.microsoft.com/office/powerpoint/2010/main" val="12198536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C443B46-3867-42B8-9B90-F0060E094AC7}" type="datetimeFigureOut">
              <a:rPr lang="en-US"/>
              <a:pPr>
                <a:defRPr/>
              </a:pPr>
              <a:t>8/27/2024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4270DF98-8515-4272-AE18-335A0D2356F1}" type="slidenum">
              <a:rPr lang="en-US"/>
              <a:pPr>
                <a:defRPr/>
              </a:pPr>
              <a:t>‹#›</a:t>
            </a:fld>
            <a:endParaRPr lang="en-US" dirty="0"/>
          </a:p>
        </p:txBody>
      </p:sp>
    </p:spTree>
    <p:extLst>
      <p:ext uri="{BB962C8B-B14F-4D97-AF65-F5344CB8AC3E}">
        <p14:creationId xmlns:p14="http://schemas.microsoft.com/office/powerpoint/2010/main" val="222378440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ppt_open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65" name="Rectangle 17"/>
          <p:cNvSpPr>
            <a:spLocks noGrp="1" noChangeArrowheads="1"/>
          </p:cNvSpPr>
          <p:nvPr>
            <p:ph type="ctrTitle"/>
          </p:nvPr>
        </p:nvSpPr>
        <p:spPr>
          <a:xfrm>
            <a:off x="1223963" y="3724275"/>
            <a:ext cx="6692900" cy="838200"/>
          </a:xfrm>
          <a:effectLst/>
        </p:spPr>
        <p:txBody>
          <a:bodyPr anchorCtr="1"/>
          <a:lstStyle>
            <a:lvl1pPr algn="ctr">
              <a:defRPr/>
            </a:lvl1pPr>
          </a:lstStyle>
          <a:p>
            <a:r>
              <a:rPr lang="en-US"/>
              <a:t>Click to edit Master title style</a:t>
            </a:r>
          </a:p>
        </p:txBody>
      </p:sp>
      <p:sp>
        <p:nvSpPr>
          <p:cNvPr id="181266" name="Rectangle 18"/>
          <p:cNvSpPr>
            <a:spLocks noGrp="1" noChangeArrowheads="1"/>
          </p:cNvSpPr>
          <p:nvPr>
            <p:ph type="subTitle" idx="1"/>
          </p:nvPr>
        </p:nvSpPr>
        <p:spPr>
          <a:xfrm>
            <a:off x="1371600" y="5307013"/>
            <a:ext cx="6400800" cy="533400"/>
          </a:xfrm>
        </p:spPr>
        <p:txBody>
          <a:bodyPr lIns="91440" tIns="45720" rIns="91440" bIns="45720"/>
          <a:lstStyle>
            <a:lvl1pPr marL="0" indent="0" algn="ctr">
              <a:buFontTx/>
              <a:buNone/>
              <a:defRPr sz="1800"/>
            </a:lvl1pPr>
          </a:lstStyle>
          <a:p>
            <a:r>
              <a:rPr lang="en-US"/>
              <a:t>Click to edit Master subtitle style</a:t>
            </a:r>
          </a:p>
        </p:txBody>
      </p:sp>
    </p:spTree>
    <p:extLst>
      <p:ext uri="{BB962C8B-B14F-4D97-AF65-F5344CB8AC3E}">
        <p14:creationId xmlns:p14="http://schemas.microsoft.com/office/powerpoint/2010/main" val="1743628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142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263" y="1611313"/>
            <a:ext cx="2155825" cy="44211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0200" y="1611313"/>
            <a:ext cx="6316663" cy="44211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183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99210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17914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693385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025561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619110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749704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536815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84235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3388" y="1520675"/>
            <a:ext cx="8613775"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5228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947918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081917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9705515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161416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172636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7061181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789186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264245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234094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049388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116885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244242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696795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151195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533791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202976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4165647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8396039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5163319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8727091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47050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0200" y="1566396"/>
            <a:ext cx="4230688" cy="3686175"/>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13288" y="2346325"/>
            <a:ext cx="4230687" cy="3686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407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7793571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6571274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1020993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2174612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664991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078337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801623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1377056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1407566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1641170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654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36950281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20056184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277470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0046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99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172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746078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33388" y="716150"/>
            <a:ext cx="8524875" cy="388937"/>
          </a:xfrm>
          <a:prstGeom prst="rect">
            <a:avLst/>
          </a:prstGeom>
          <a:noFill/>
          <a:ln>
            <a:noFill/>
          </a:ln>
          <a:effectLst>
            <a:outerShdw blurRad="63500" dist="17961" dir="2700000" algn="ctr" rotWithShape="0">
              <a:schemeClr val="bg2">
                <a:alpha val="74998"/>
              </a:schemeClr>
            </a:outerShdw>
          </a:effectLst>
          <a:extLst>
            <a:ext uri="{FAA26D3D-D897-4be2-8F04-BA451C77F1D7}"/>
          </a:extLst>
        </p:spPr>
        <p:txBody>
          <a:bodyPr vert="horz" wrap="square" lIns="0" tIns="0" rIns="0" bIns="0" numCol="1" anchor="b" anchorCtr="0" compatLnSpc="1">
            <a:prstTxWarp prst="textNoShape">
              <a:avLst/>
            </a:prstTxWarp>
            <a:spAutoFit/>
          </a:bodyPr>
          <a:lstStyle/>
          <a:p>
            <a:pPr lvl="0"/>
            <a:r>
              <a:rPr lang="en-US"/>
              <a:t>Click to edit Master title style</a:t>
            </a:r>
          </a:p>
        </p:txBody>
      </p:sp>
      <p:sp>
        <p:nvSpPr>
          <p:cNvPr id="1027" name="Rectangle 4"/>
          <p:cNvSpPr>
            <a:spLocks noGrp="1" noChangeArrowheads="1"/>
          </p:cNvSpPr>
          <p:nvPr>
            <p:ph type="body" idx="1"/>
          </p:nvPr>
        </p:nvSpPr>
        <p:spPr bwMode="auto">
          <a:xfrm>
            <a:off x="443753" y="1499160"/>
            <a:ext cx="86137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Text Box 8"/>
          <p:cNvSpPr txBox="1">
            <a:spLocks noChangeArrowheads="1"/>
          </p:cNvSpPr>
          <p:nvPr userDrawn="1"/>
        </p:nvSpPr>
        <p:spPr bwMode="auto">
          <a:xfrm>
            <a:off x="6003925" y="6089650"/>
            <a:ext cx="2820988" cy="457200"/>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defRPr/>
            </a:pPr>
            <a:endParaRPr lang="en-US" dirty="0">
              <a:ea typeface="+mn-ea"/>
            </a:endParaRPr>
          </a:p>
        </p:txBody>
      </p:sp>
      <p:sp>
        <p:nvSpPr>
          <p:cNvPr id="1030" name="Text Box 11"/>
          <p:cNvSpPr txBox="1">
            <a:spLocks noChangeArrowheads="1"/>
          </p:cNvSpPr>
          <p:nvPr userDrawn="1"/>
        </p:nvSpPr>
        <p:spPr bwMode="auto">
          <a:xfrm>
            <a:off x="303213" y="6581775"/>
            <a:ext cx="8840787"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algn="r" eaLnBrk="1" hangingPunct="1">
              <a:spcBef>
                <a:spcPct val="50000"/>
              </a:spcBef>
              <a:defRPr/>
            </a:pPr>
            <a:endParaRPr lang="en-US" sz="1000" dirty="0">
              <a:ea typeface="+mn-ea"/>
            </a:endParaRPr>
          </a:p>
        </p:txBody>
      </p:sp>
      <p:sp>
        <p:nvSpPr>
          <p:cNvPr id="6" name="Text Box 13"/>
          <p:cNvSpPr txBox="1">
            <a:spLocks noChangeArrowheads="1"/>
          </p:cNvSpPr>
          <p:nvPr userDrawn="1"/>
        </p:nvSpPr>
        <p:spPr bwMode="auto">
          <a:xfrm>
            <a:off x="0" y="6588125"/>
            <a:ext cx="9144000" cy="269875"/>
          </a:xfrm>
          <a:prstGeom prst="rect">
            <a:avLst/>
          </a:prstGeom>
          <a:noFill/>
          <a:ln>
            <a:noFill/>
          </a:ln>
          <a:effectLst/>
        </p:spPr>
        <p:txBody>
          <a:bodyPr/>
          <a:lstStyle>
            <a:lvl1pPr algn="l" eaLnBrk="0" hangingPunct="0">
              <a:tabLst>
                <a:tab pos="7485063" algn="l"/>
              </a:tabLst>
              <a:defRPr sz="2400">
                <a:solidFill>
                  <a:schemeClr val="tx1"/>
                </a:solidFill>
                <a:latin typeface="Times New Roman" pitchFamily="18" charset="0"/>
              </a:defRPr>
            </a:lvl1pPr>
            <a:lvl2pPr algn="l" eaLnBrk="0" hangingPunct="0">
              <a:tabLst>
                <a:tab pos="7485063" algn="l"/>
              </a:tabLst>
              <a:defRPr sz="2400">
                <a:solidFill>
                  <a:schemeClr val="tx1"/>
                </a:solidFill>
                <a:latin typeface="Times New Roman" pitchFamily="18" charset="0"/>
              </a:defRPr>
            </a:lvl2pPr>
            <a:lvl3pPr algn="l" eaLnBrk="0" hangingPunct="0">
              <a:tabLst>
                <a:tab pos="7485063" algn="l"/>
              </a:tabLst>
              <a:defRPr sz="2400">
                <a:solidFill>
                  <a:schemeClr val="tx1"/>
                </a:solidFill>
                <a:latin typeface="Times New Roman" pitchFamily="18" charset="0"/>
              </a:defRPr>
            </a:lvl3pPr>
            <a:lvl4pPr algn="l" eaLnBrk="0" hangingPunct="0">
              <a:tabLst>
                <a:tab pos="7485063" algn="l"/>
              </a:tabLst>
              <a:defRPr sz="2400">
                <a:solidFill>
                  <a:schemeClr val="tx1"/>
                </a:solidFill>
                <a:latin typeface="Times New Roman" pitchFamily="18" charset="0"/>
              </a:defRPr>
            </a:lvl4pPr>
            <a:lvl5pPr algn="l" eaLnBrk="0" hangingPunct="0">
              <a:tabLst>
                <a:tab pos="7485063" algn="l"/>
              </a:tabLst>
              <a:defRPr sz="2400">
                <a:solidFill>
                  <a:schemeClr val="tx1"/>
                </a:solidFill>
                <a:latin typeface="Times New Roman" pitchFamily="18" charset="0"/>
              </a:defRPr>
            </a:lvl5pPr>
            <a:lvl6pPr eaLnBrk="0" fontAlgn="base" hangingPunct="0">
              <a:spcBef>
                <a:spcPct val="0"/>
              </a:spcBef>
              <a:spcAft>
                <a:spcPct val="0"/>
              </a:spcAft>
              <a:tabLst>
                <a:tab pos="7485063" algn="l"/>
              </a:tabLst>
              <a:defRPr sz="2400">
                <a:solidFill>
                  <a:schemeClr val="tx1"/>
                </a:solidFill>
                <a:latin typeface="Times New Roman" pitchFamily="18" charset="0"/>
              </a:defRPr>
            </a:lvl6pPr>
            <a:lvl7pPr eaLnBrk="0" fontAlgn="base" hangingPunct="0">
              <a:spcBef>
                <a:spcPct val="0"/>
              </a:spcBef>
              <a:spcAft>
                <a:spcPct val="0"/>
              </a:spcAft>
              <a:tabLst>
                <a:tab pos="7485063" algn="l"/>
              </a:tabLst>
              <a:defRPr sz="2400">
                <a:solidFill>
                  <a:schemeClr val="tx1"/>
                </a:solidFill>
                <a:latin typeface="Times New Roman" pitchFamily="18" charset="0"/>
              </a:defRPr>
            </a:lvl7pPr>
            <a:lvl8pPr eaLnBrk="0" fontAlgn="base" hangingPunct="0">
              <a:spcBef>
                <a:spcPct val="0"/>
              </a:spcBef>
              <a:spcAft>
                <a:spcPct val="0"/>
              </a:spcAft>
              <a:tabLst>
                <a:tab pos="7485063" algn="l"/>
              </a:tabLst>
              <a:defRPr sz="2400">
                <a:solidFill>
                  <a:schemeClr val="tx1"/>
                </a:solidFill>
                <a:latin typeface="Times New Roman" pitchFamily="18" charset="0"/>
              </a:defRPr>
            </a:lvl8pPr>
            <a:lvl9pPr eaLnBrk="0" fontAlgn="base" hangingPunct="0">
              <a:spcBef>
                <a:spcPct val="0"/>
              </a:spcBef>
              <a:spcAft>
                <a:spcPct val="0"/>
              </a:spcAft>
              <a:tabLst>
                <a:tab pos="7485063" algn="l"/>
              </a:tabLst>
              <a:defRPr sz="2400">
                <a:solidFill>
                  <a:schemeClr val="tx1"/>
                </a:solidFill>
                <a:latin typeface="Times New Roman" pitchFamily="18" charset="0"/>
              </a:defRPr>
            </a:lvl9pPr>
          </a:lstStyle>
          <a:p>
            <a:pPr algn="ctr">
              <a:defRPr/>
            </a:pPr>
            <a:r>
              <a:rPr lang="en-US" sz="1000" dirty="0">
                <a:latin typeface="Arial" pitchFamily="34" charset="0"/>
                <a:ea typeface="ＭＳ Ｐゴシック" pitchFamily="34" charset="-128"/>
                <a:cs typeface="Arial" pitchFamily="34" charset="0"/>
              </a:rPr>
              <a:t>Copyright © 2022 Wolters Kluwer · All Rights Reserved</a:t>
            </a:r>
          </a:p>
        </p:txBody>
      </p:sp>
      <p:cxnSp>
        <p:nvCxnSpPr>
          <p:cNvPr id="7" name="Straight Connector 6"/>
          <p:cNvCxnSpPr/>
          <p:nvPr userDrawn="1"/>
        </p:nvCxnSpPr>
        <p:spPr>
          <a:xfrm>
            <a:off x="0" y="1158875"/>
            <a:ext cx="91440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pic>
        <p:nvPicPr>
          <p:cNvPr id="1032" name="Picture 14" descr="WK_CMYK.jpg"/>
          <p:cNvPicPr>
            <a:picLocks noChangeAspect="1"/>
          </p:cNvPicPr>
          <p:nvPr userDrawn="1"/>
        </p:nvPicPr>
        <p:blipFill>
          <a:blip r:embed="rId54" cstate="print">
            <a:extLst>
              <a:ext uri="{28A0092B-C50C-407E-A947-70E740481C1C}">
                <a14:useLocalDpi xmlns:a14="http://schemas.microsoft.com/office/drawing/2010/main" val="0"/>
              </a:ext>
            </a:extLst>
          </a:blip>
          <a:srcRect/>
          <a:stretch>
            <a:fillRect/>
          </a:stretch>
        </p:blipFill>
        <p:spPr bwMode="auto">
          <a:xfrm>
            <a:off x="457200" y="6600825"/>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749557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 id="2147483744" r:id="rId51"/>
    <p:sldLayoutId id="2147483745" r:id="rId52"/>
  </p:sldLayoutIdLst>
  <p:hf hdr="0" ftr="0" dt="0"/>
  <p:txStyles>
    <p:titleStyle>
      <a:lvl1pPr algn="l" rtl="0" eaLnBrk="0" fontAlgn="base" hangingPunct="0">
        <a:lnSpc>
          <a:spcPct val="90000"/>
        </a:lnSpc>
        <a:spcBef>
          <a:spcPct val="0"/>
        </a:spcBef>
        <a:spcAft>
          <a:spcPct val="0"/>
        </a:spcAft>
        <a:defRPr sz="2800" b="1">
          <a:solidFill>
            <a:srgbClr val="186EC4"/>
          </a:solidFill>
          <a:latin typeface="Trebuchet MS" panose="020B0603020202020204" pitchFamily="34" charset="0"/>
          <a:ea typeface="Trebuchet MS" panose="020B0603020202020204" pitchFamily="34" charset="0"/>
          <a:cs typeface="+mj-cs"/>
        </a:defRPr>
      </a:lvl1pPr>
      <a:lvl2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2pPr>
      <a:lvl3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3pPr>
      <a:lvl4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4pPr>
      <a:lvl5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5pPr>
      <a:lvl6pPr marL="457200" algn="l" rtl="0" fontAlgn="base">
        <a:lnSpc>
          <a:spcPct val="90000"/>
        </a:lnSpc>
        <a:spcBef>
          <a:spcPct val="0"/>
        </a:spcBef>
        <a:spcAft>
          <a:spcPct val="0"/>
        </a:spcAft>
        <a:defRPr sz="2800" b="1">
          <a:solidFill>
            <a:srgbClr val="186EC4"/>
          </a:solidFill>
          <a:latin typeface="Verdana" pitchFamily="34" charset="0"/>
        </a:defRPr>
      </a:lvl6pPr>
      <a:lvl7pPr marL="914400" algn="l" rtl="0" fontAlgn="base">
        <a:lnSpc>
          <a:spcPct val="90000"/>
        </a:lnSpc>
        <a:spcBef>
          <a:spcPct val="0"/>
        </a:spcBef>
        <a:spcAft>
          <a:spcPct val="0"/>
        </a:spcAft>
        <a:defRPr sz="2800" b="1">
          <a:solidFill>
            <a:srgbClr val="186EC4"/>
          </a:solidFill>
          <a:latin typeface="Verdana" pitchFamily="34" charset="0"/>
        </a:defRPr>
      </a:lvl7pPr>
      <a:lvl8pPr marL="1371600" algn="l" rtl="0" fontAlgn="base">
        <a:lnSpc>
          <a:spcPct val="90000"/>
        </a:lnSpc>
        <a:spcBef>
          <a:spcPct val="0"/>
        </a:spcBef>
        <a:spcAft>
          <a:spcPct val="0"/>
        </a:spcAft>
        <a:defRPr sz="2800" b="1">
          <a:solidFill>
            <a:srgbClr val="186EC4"/>
          </a:solidFill>
          <a:latin typeface="Verdana" pitchFamily="34" charset="0"/>
        </a:defRPr>
      </a:lvl8pPr>
      <a:lvl9pPr marL="1828800" algn="l" rtl="0" fontAlgn="base">
        <a:lnSpc>
          <a:spcPct val="90000"/>
        </a:lnSpc>
        <a:spcBef>
          <a:spcPct val="0"/>
        </a:spcBef>
        <a:spcAft>
          <a:spcPct val="0"/>
        </a:spcAft>
        <a:defRPr sz="2800" b="1">
          <a:solidFill>
            <a:srgbClr val="186EC4"/>
          </a:solidFill>
          <a:latin typeface="Verdana" pitchFamily="34" charset="0"/>
        </a:defRPr>
      </a:lvl9pPr>
    </p:titleStyle>
    <p:bodyStyle>
      <a:lvl1pPr marL="342900" indent="-342900" algn="l" rtl="0" eaLnBrk="0" fontAlgn="base" hangingPunct="0">
        <a:lnSpc>
          <a:spcPct val="90000"/>
        </a:lnSpc>
        <a:spcBef>
          <a:spcPct val="60000"/>
        </a:spcBef>
        <a:spcAft>
          <a:spcPct val="0"/>
        </a:spcAft>
        <a:buClr>
          <a:srgbClr val="CC9900"/>
        </a:buClr>
        <a:buFont typeface="Wingdings" panose="05000000000000000000" pitchFamily="2" charset="2"/>
        <a:buChar char="v"/>
        <a:defRPr sz="2400">
          <a:solidFill>
            <a:schemeClr val="tx1"/>
          </a:solidFill>
          <a:latin typeface="Trebuchet MS" panose="020B0603020202020204" pitchFamily="34" charset="0"/>
          <a:ea typeface="Trebuchet MS" panose="020B0603020202020204" pitchFamily="34" charset="0"/>
          <a:cs typeface="+mn-cs"/>
        </a:defRPr>
      </a:lvl1pPr>
      <a:lvl2pPr marL="862013" indent="-404813" algn="l" rtl="0" eaLnBrk="0" fontAlgn="base" hangingPunct="0">
        <a:lnSpc>
          <a:spcPct val="90000"/>
        </a:lnSpc>
        <a:spcBef>
          <a:spcPct val="60000"/>
        </a:spcBef>
        <a:spcAft>
          <a:spcPct val="0"/>
        </a:spcAft>
        <a:buClr>
          <a:srgbClr val="CC9900"/>
        </a:buClr>
        <a:buFont typeface="Courier New" panose="02070309020205020404" pitchFamily="49" charset="0"/>
        <a:buChar char="o"/>
        <a:defRPr sz="2400">
          <a:solidFill>
            <a:schemeClr val="tx1"/>
          </a:solidFill>
          <a:latin typeface="Trebuchet MS" panose="020B0603020202020204" pitchFamily="34" charset="0"/>
          <a:ea typeface="Trebuchet MS" panose="020B0603020202020204" pitchFamily="34" charset="0"/>
        </a:defRPr>
      </a:lvl2pPr>
      <a:lvl3pPr marL="1204913" indent="-228600" algn="l" rtl="0" eaLnBrk="0" fontAlgn="base" hangingPunct="0">
        <a:lnSpc>
          <a:spcPct val="90000"/>
        </a:lnSpc>
        <a:spcBef>
          <a:spcPct val="60000"/>
        </a:spcBef>
        <a:spcAft>
          <a:spcPct val="0"/>
        </a:spcAft>
        <a:buClr>
          <a:srgbClr val="CC9900"/>
        </a:buClr>
        <a:buFont typeface="Wingdings" panose="05000000000000000000" pitchFamily="2" charset="2"/>
        <a:buChar char="§"/>
        <a:defRPr sz="2400">
          <a:solidFill>
            <a:schemeClr val="tx1"/>
          </a:solidFill>
          <a:latin typeface="Trebuchet MS" panose="020B0603020202020204" pitchFamily="34" charset="0"/>
          <a:ea typeface="Trebuchet MS" panose="020B0603020202020204" pitchFamily="34" charset="0"/>
        </a:defRPr>
      </a:lvl3pPr>
      <a:lvl4pPr marL="1600200" indent="-228600" algn="l" rtl="0" eaLnBrk="0" fontAlgn="base" hangingPunct="0">
        <a:lnSpc>
          <a:spcPct val="90000"/>
        </a:lnSpc>
        <a:spcBef>
          <a:spcPct val="60000"/>
        </a:spcBef>
        <a:spcAft>
          <a:spcPct val="0"/>
        </a:spcAft>
        <a:buClr>
          <a:srgbClr val="CC9900"/>
        </a:buClr>
        <a:buFont typeface="Wingdings" panose="05000000000000000000" pitchFamily="2" charset="2"/>
        <a:buChar char="Ø"/>
        <a:defRPr sz="2400">
          <a:solidFill>
            <a:schemeClr val="tx1"/>
          </a:solidFill>
          <a:latin typeface="Trebuchet MS" panose="020B0603020202020204" pitchFamily="34" charset="0"/>
          <a:ea typeface="Trebuchet MS" panose="020B0603020202020204" pitchFamily="34" charset="0"/>
        </a:defRPr>
      </a:lvl4pPr>
      <a:lvl5pPr marL="2057400" indent="-228600" algn="l" rtl="0" eaLnBrk="0" fontAlgn="base" hangingPunct="0">
        <a:lnSpc>
          <a:spcPct val="90000"/>
        </a:lnSpc>
        <a:spcBef>
          <a:spcPct val="60000"/>
        </a:spcBef>
        <a:spcAft>
          <a:spcPct val="0"/>
        </a:spcAft>
        <a:buClr>
          <a:srgbClr val="CC9900"/>
        </a:buClr>
        <a:buChar char="•"/>
        <a:defRPr sz="2400">
          <a:solidFill>
            <a:schemeClr val="tx1"/>
          </a:solidFill>
          <a:latin typeface="Trebuchet MS" panose="020B0603020202020204" pitchFamily="34" charset="0"/>
          <a:ea typeface="Trebuchet MS" panose="020B0603020202020204" pitchFamily="34" charset="0"/>
        </a:defRPr>
      </a:lvl5pPr>
      <a:lvl6pPr marL="2514600" indent="-228600" algn="l" rtl="0" fontAlgn="base">
        <a:lnSpc>
          <a:spcPct val="90000"/>
        </a:lnSpc>
        <a:spcBef>
          <a:spcPct val="60000"/>
        </a:spcBef>
        <a:spcAft>
          <a:spcPct val="0"/>
        </a:spcAft>
        <a:buClr>
          <a:srgbClr val="CC9900"/>
        </a:buClr>
        <a:buChar char="•"/>
        <a:defRPr sz="2200">
          <a:solidFill>
            <a:schemeClr val="tx1"/>
          </a:solidFill>
          <a:latin typeface="+mn-lt"/>
        </a:defRPr>
      </a:lvl6pPr>
      <a:lvl7pPr marL="2971800" indent="-228600" algn="l" rtl="0" fontAlgn="base">
        <a:lnSpc>
          <a:spcPct val="90000"/>
        </a:lnSpc>
        <a:spcBef>
          <a:spcPct val="60000"/>
        </a:spcBef>
        <a:spcAft>
          <a:spcPct val="0"/>
        </a:spcAft>
        <a:buClr>
          <a:srgbClr val="CC9900"/>
        </a:buClr>
        <a:buChar char="•"/>
        <a:defRPr sz="2200">
          <a:solidFill>
            <a:schemeClr val="tx1"/>
          </a:solidFill>
          <a:latin typeface="+mn-lt"/>
        </a:defRPr>
      </a:lvl7pPr>
      <a:lvl8pPr marL="3429000" indent="-228600" algn="l" rtl="0" fontAlgn="base">
        <a:lnSpc>
          <a:spcPct val="90000"/>
        </a:lnSpc>
        <a:spcBef>
          <a:spcPct val="60000"/>
        </a:spcBef>
        <a:spcAft>
          <a:spcPct val="0"/>
        </a:spcAft>
        <a:buClr>
          <a:srgbClr val="CC9900"/>
        </a:buClr>
        <a:buChar char="•"/>
        <a:defRPr sz="2200">
          <a:solidFill>
            <a:schemeClr val="tx1"/>
          </a:solidFill>
          <a:latin typeface="+mn-lt"/>
        </a:defRPr>
      </a:lvl8pPr>
      <a:lvl9pPr marL="3886200" indent="-228600" algn="l" rtl="0" fontAlgn="base">
        <a:lnSpc>
          <a:spcPct val="90000"/>
        </a:lnSpc>
        <a:spcBef>
          <a:spcPct val="60000"/>
        </a:spcBef>
        <a:spcAft>
          <a:spcPct val="0"/>
        </a:spcAft>
        <a:buClr>
          <a:srgbClr val="CC9900"/>
        </a:buClr>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image" Target="../media/image8.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4.png"/><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4.pn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4.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4.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4.png"/><Relationship Id="rId4" Type="http://schemas.openxmlformats.org/officeDocument/2006/relationships/image" Target="../media/image10.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4.png"/><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4.png"/><Relationship Id="rId4" Type="http://schemas.openxmlformats.org/officeDocument/2006/relationships/image" Target="../media/image23.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4.png"/><Relationship Id="rId4" Type="http://schemas.openxmlformats.org/officeDocument/2006/relationships/image" Target="../media/image22.jp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4.png"/><Relationship Id="rId4" Type="http://schemas.openxmlformats.org/officeDocument/2006/relationships/image" Target="../media/image24.jp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4.png"/><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4.png"/><Relationship Id="rId4" Type="http://schemas.openxmlformats.org/officeDocument/2006/relationships/image" Target="../media/image26.jp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4.png"/><Relationship Id="rId4" Type="http://schemas.openxmlformats.org/officeDocument/2006/relationships/image" Target="../media/image27.jp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4.png"/><Relationship Id="rId4" Type="http://schemas.openxmlformats.org/officeDocument/2006/relationships/image" Target="../media/image28.jp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4.png"/><Relationship Id="rId4" Type="http://schemas.openxmlformats.org/officeDocument/2006/relationships/image" Target="../media/image29.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4.png"/><Relationship Id="rId4" Type="http://schemas.openxmlformats.org/officeDocument/2006/relationships/image" Target="../media/image29.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3963" y="3011281"/>
            <a:ext cx="6692900" cy="1551194"/>
          </a:xfrm>
        </p:spPr>
        <p:txBody>
          <a:bodyPr/>
          <a:lstStyle/>
          <a:p>
            <a:r>
              <a:rPr lang="en-US" dirty="0">
                <a:solidFill>
                  <a:schemeClr val="tx1"/>
                </a:solidFill>
              </a:rPr>
              <a:t>Introduction to Clinical Pharmacology </a:t>
            </a:r>
            <a:br>
              <a:rPr lang="en-US" dirty="0">
                <a:solidFill>
                  <a:schemeClr val="tx1"/>
                </a:solidFill>
              </a:rPr>
            </a:br>
            <a:br>
              <a:rPr lang="en-US" dirty="0">
                <a:solidFill>
                  <a:schemeClr val="tx1"/>
                </a:solidFill>
              </a:rPr>
            </a:br>
            <a:r>
              <a:rPr lang="en-US" dirty="0">
                <a:solidFill>
                  <a:schemeClr val="tx1"/>
                </a:solidFill>
              </a:rPr>
              <a:t>Chapter 12</a:t>
            </a:r>
            <a:br>
              <a:rPr lang="en-US" dirty="0">
                <a:solidFill>
                  <a:schemeClr val="tx1"/>
                </a:solidFill>
              </a:rPr>
            </a:br>
            <a:r>
              <a:rPr lang="en-US" dirty="0">
                <a:solidFill>
                  <a:schemeClr val="tx1"/>
                </a:solidFill>
              </a:rPr>
              <a:t>Antifungal and Antiparasitic Drugs</a:t>
            </a:r>
          </a:p>
        </p:txBody>
      </p:sp>
      <p:pic>
        <p:nvPicPr>
          <p:cNvPr id="3" name="Audio 2">
            <a:hlinkClick r:id="" action="ppaction://media"/>
            <a:extLst>
              <a:ext uri="{FF2B5EF4-FFF2-40B4-BE49-F238E27FC236}">
                <a16:creationId xmlns:a16="http://schemas.microsoft.com/office/drawing/2014/main" id="{7A11BC87-F1CC-4C84-BA3B-F90E5B1AE7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147"/>
    </mc:Choice>
    <mc:Fallback>
      <p:transition spd="slow" advTm="28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Antifungal Drug #2</a:t>
            </a:r>
            <a:endParaRPr lang="en-IN" dirty="0"/>
          </a:p>
        </p:txBody>
      </p:sp>
      <p:sp>
        <p:nvSpPr>
          <p:cNvPr id="3" name="Content Placeholder 2"/>
          <p:cNvSpPr>
            <a:spLocks noGrp="1"/>
          </p:cNvSpPr>
          <p:nvPr>
            <p:ph idx="1"/>
          </p:nvPr>
        </p:nvSpPr>
        <p:spPr/>
        <p:txBody>
          <a:bodyPr/>
          <a:lstStyle/>
          <a:p>
            <a:r>
              <a:rPr lang="en-US" altLang="en-US" dirty="0"/>
              <a:t>Preadministration Assessment (continued)</a:t>
            </a:r>
          </a:p>
          <a:p>
            <a:r>
              <a:rPr lang="en-US" altLang="en-US" dirty="0"/>
              <a:t>Subjective Data</a:t>
            </a:r>
          </a:p>
          <a:p>
            <a:pPr lvl="1"/>
            <a:r>
              <a:rPr lang="en-US" altLang="en-US" dirty="0"/>
              <a:t>Current symptoms of the infection</a:t>
            </a:r>
          </a:p>
          <a:p>
            <a:pPr lvl="1"/>
            <a:r>
              <a:rPr lang="en-US" altLang="en-US" dirty="0"/>
              <a:t>Allergy history</a:t>
            </a:r>
          </a:p>
          <a:p>
            <a:pPr lvl="1"/>
            <a:r>
              <a:rPr lang="en-US" altLang="en-US" dirty="0"/>
              <a:t>Drug history—other antifungals or home remedies the client has tried</a:t>
            </a:r>
          </a:p>
          <a:p>
            <a:endParaRPr lang="en-IN" dirty="0"/>
          </a:p>
        </p:txBody>
      </p:sp>
      <p:pic>
        <p:nvPicPr>
          <p:cNvPr id="2" name="Audio 1">
            <a:hlinkClick r:id="" action="ppaction://media"/>
            <a:extLst>
              <a:ext uri="{FF2B5EF4-FFF2-40B4-BE49-F238E27FC236}">
                <a16:creationId xmlns:a16="http://schemas.microsoft.com/office/drawing/2014/main" id="{C21A5028-DC00-49DE-9D55-DCD90294A0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09080636"/>
      </p:ext>
    </p:extLst>
  </p:cSld>
  <p:clrMapOvr>
    <a:masterClrMapping/>
  </p:clrMapOvr>
  <mc:AlternateContent xmlns:mc="http://schemas.openxmlformats.org/markup-compatibility/2006">
    <mc:Choice xmlns:p14="http://schemas.microsoft.com/office/powerpoint/2010/main" Requires="p14">
      <p:transition spd="slow" p14:dur="2000" advTm="25253"/>
    </mc:Choice>
    <mc:Fallback>
      <p:transition spd="slow" advTm="25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dirty="0">
                <a:latin typeface="Trebuchet MS"/>
                <a:cs typeface="Trebuchet MS"/>
              </a:rPr>
              <a:t>Pharmacology in Practice Exercise </a:t>
            </a:r>
            <a:r>
              <a:rPr lang="en-US" altLang="en-US" dirty="0">
                <a:cs typeface="Trebuchet MS" pitchFamily="34" charset="0"/>
              </a:rPr>
              <a:t>#1</a:t>
            </a:r>
            <a:endParaRPr lang="en-IN" dirty="0"/>
          </a:p>
        </p:txBody>
      </p:sp>
      <p:sp>
        <p:nvSpPr>
          <p:cNvPr id="3" name="Content Placeholder 2"/>
          <p:cNvSpPr>
            <a:spLocks noGrp="1"/>
          </p:cNvSpPr>
          <p:nvPr>
            <p:ph sz="half" idx="1"/>
          </p:nvPr>
        </p:nvSpPr>
        <p:spPr>
          <a:xfrm>
            <a:off x="330200" y="1566396"/>
            <a:ext cx="7825658" cy="3686175"/>
          </a:xfrm>
        </p:spPr>
        <p:txBody>
          <a:bodyPr/>
          <a:lstStyle/>
          <a:p>
            <a:r>
              <a:rPr lang="en-US" sz="2200" dirty="0">
                <a:latin typeface="Trebuchet MS"/>
              </a:rPr>
              <a:t>A nurse is required to assess a client for symptoms of a systemic mycotic infection. In which body part is a systemic mycotic infection most likely to be found?</a:t>
            </a:r>
            <a:endParaRPr lang="en-US" dirty="0"/>
          </a:p>
          <a:p>
            <a:pPr marL="800100" lvl="1" indent="-342900">
              <a:buAutoNum type="alphaLcParenR"/>
            </a:pPr>
            <a:r>
              <a:rPr lang="en-US" sz="2200" dirty="0">
                <a:latin typeface="Trebuchet MS"/>
              </a:rPr>
              <a:t>Spleen</a:t>
            </a:r>
          </a:p>
          <a:p>
            <a:pPr marL="800100" lvl="1" indent="-342900">
              <a:buAutoNum type="alphaLcParenR"/>
            </a:pPr>
            <a:r>
              <a:rPr lang="en-US" sz="2200" dirty="0">
                <a:latin typeface="Trebuchet MS"/>
              </a:rPr>
              <a:t>Lungs</a:t>
            </a:r>
          </a:p>
          <a:p>
            <a:pPr marL="800100" lvl="1" indent="-342900">
              <a:buAutoNum type="alphaLcParenR"/>
            </a:pPr>
            <a:r>
              <a:rPr lang="en-US" sz="2200" dirty="0">
                <a:latin typeface="Trebuchet MS"/>
              </a:rPr>
              <a:t>Toe</a:t>
            </a:r>
          </a:p>
          <a:p>
            <a:pPr marL="800100" lvl="1" indent="-342900">
              <a:buAutoNum type="alphaLcParenR"/>
            </a:pPr>
            <a:r>
              <a:rPr lang="en-US" sz="2200" dirty="0">
                <a:latin typeface="Trebuchet MS"/>
              </a:rPr>
              <a:t>Heart</a:t>
            </a:r>
          </a:p>
          <a:p>
            <a:endParaRPr lang="en-IN" dirty="0"/>
          </a:p>
        </p:txBody>
      </p:sp>
      <p:pic>
        <p:nvPicPr>
          <p:cNvPr id="5" name="Content Placeholder 4" descr="This Picture Describes about the Pharmacology in Practice Exercise ">
            <a:extLst>
              <a:ext uri="{FF2B5EF4-FFF2-40B4-BE49-F238E27FC236}">
                <a16:creationId xmlns:a16="http://schemas.microsoft.com/office/drawing/2014/main" id="{2146B676-2433-41AD-BFCB-02C20661140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235678" y="4071338"/>
            <a:ext cx="2734904" cy="1823270"/>
          </a:xfrm>
          <a:prstGeom prst="rect">
            <a:avLst/>
          </a:prstGeom>
        </p:spPr>
      </p:pic>
      <p:pic>
        <p:nvPicPr>
          <p:cNvPr id="4" name="Audio 3">
            <a:hlinkClick r:id="" action="ppaction://media"/>
            <a:extLst>
              <a:ext uri="{FF2B5EF4-FFF2-40B4-BE49-F238E27FC236}">
                <a16:creationId xmlns:a16="http://schemas.microsoft.com/office/drawing/2014/main" id="{09F280E9-ED2D-4696-A714-C8285D54D1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90658949"/>
      </p:ext>
    </p:extLst>
  </p:cSld>
  <p:clrMapOvr>
    <a:masterClrMapping/>
  </p:clrMapOvr>
  <mc:AlternateContent xmlns:mc="http://schemas.openxmlformats.org/markup-compatibility/2006">
    <mc:Choice xmlns:p14="http://schemas.microsoft.com/office/powerpoint/2010/main" Requires="p14">
      <p:transition spd="slow" p14:dur="2000" advTm="21396"/>
    </mc:Choice>
    <mc:Fallback>
      <p:transition spd="slow" advTm="21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Antifungal Drug #3</a:t>
            </a:r>
            <a:endParaRPr lang="en-IN" dirty="0"/>
          </a:p>
        </p:txBody>
      </p:sp>
      <p:sp>
        <p:nvSpPr>
          <p:cNvPr id="3" name="Content Placeholder 2"/>
          <p:cNvSpPr>
            <a:spLocks noGrp="1"/>
          </p:cNvSpPr>
          <p:nvPr>
            <p:ph idx="1"/>
          </p:nvPr>
        </p:nvSpPr>
        <p:spPr/>
        <p:txBody>
          <a:bodyPr/>
          <a:lstStyle/>
          <a:p>
            <a:r>
              <a:rPr lang="en-US" altLang="en-US" dirty="0"/>
              <a:t>Ongoing Assessment</a:t>
            </a:r>
          </a:p>
          <a:p>
            <a:pPr lvl="1"/>
            <a:r>
              <a:rPr lang="en-US" altLang="en-US" dirty="0"/>
              <a:t>If administered systemically, carefully observe the client every 2 to 4 hours for adverse drug reactions </a:t>
            </a:r>
          </a:p>
          <a:p>
            <a:pPr lvl="1"/>
            <a:r>
              <a:rPr lang="en-US" altLang="en-US" dirty="0"/>
              <a:t>If administered topically, instruct the client to look for signs of improvement and adverse reactions both minor and severe </a:t>
            </a:r>
          </a:p>
          <a:p>
            <a:endParaRPr lang="en-IN" dirty="0"/>
          </a:p>
        </p:txBody>
      </p:sp>
      <p:pic>
        <p:nvPicPr>
          <p:cNvPr id="2" name="Audio 1">
            <a:hlinkClick r:id="" action="ppaction://media"/>
            <a:extLst>
              <a:ext uri="{FF2B5EF4-FFF2-40B4-BE49-F238E27FC236}">
                <a16:creationId xmlns:a16="http://schemas.microsoft.com/office/drawing/2014/main" id="{20A0F0F5-69F9-43DA-B014-26C40C726E8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73310527"/>
      </p:ext>
    </p:extLst>
  </p:cSld>
  <p:clrMapOvr>
    <a:masterClrMapping/>
  </p:clrMapOvr>
  <mc:AlternateContent xmlns:mc="http://schemas.openxmlformats.org/markup-compatibility/2006">
    <mc:Choice xmlns:p14="http://schemas.microsoft.com/office/powerpoint/2010/main" Requires="p14">
      <p:transition spd="slow" p14:dur="2000" advTm="20138"/>
    </mc:Choice>
    <mc:Fallback>
      <p:transition spd="slow" advTm="20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Antifungal Drug #4</a:t>
            </a:r>
            <a:endParaRPr lang="en-IN" dirty="0"/>
          </a:p>
        </p:txBody>
      </p:sp>
      <p:sp>
        <p:nvSpPr>
          <p:cNvPr id="3" name="Content Placeholder 2"/>
          <p:cNvSpPr>
            <a:spLocks noGrp="1"/>
          </p:cNvSpPr>
          <p:nvPr>
            <p:ph idx="1"/>
          </p:nvPr>
        </p:nvSpPr>
        <p:spPr/>
        <p:txBody>
          <a:bodyPr/>
          <a:lstStyle/>
          <a:p>
            <a:r>
              <a:rPr lang="en-US" altLang="en-US" dirty="0"/>
              <a:t>Nursing Diagnoses</a:t>
            </a:r>
          </a:p>
          <a:p>
            <a:pPr lvl="1"/>
            <a:r>
              <a:rPr lang="en-US" altLang="en-US" dirty="0"/>
              <a:t>Impaired Comfort related to intravenous administration of amphotericin B</a:t>
            </a:r>
          </a:p>
          <a:p>
            <a:pPr lvl="1"/>
            <a:r>
              <a:rPr lang="en-US" altLang="en-US" dirty="0"/>
              <a:t>Altered Tissue Perfusion: Renal related to adverse reactions of the antifungal drug</a:t>
            </a:r>
          </a:p>
        </p:txBody>
      </p:sp>
      <p:pic>
        <p:nvPicPr>
          <p:cNvPr id="2" name="Audio 1">
            <a:hlinkClick r:id="" action="ppaction://media"/>
            <a:extLst>
              <a:ext uri="{FF2B5EF4-FFF2-40B4-BE49-F238E27FC236}">
                <a16:creationId xmlns:a16="http://schemas.microsoft.com/office/drawing/2014/main" id="{B3950025-3461-4D6B-9896-11677083B7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24909454"/>
      </p:ext>
    </p:extLst>
  </p:cSld>
  <p:clrMapOvr>
    <a:masterClrMapping/>
  </p:clrMapOvr>
  <mc:AlternateContent xmlns:mc="http://schemas.openxmlformats.org/markup-compatibility/2006">
    <mc:Choice xmlns:p14="http://schemas.microsoft.com/office/powerpoint/2010/main" Requires="p14">
      <p:transition spd="slow" p14:dur="2000" advTm="13120"/>
    </mc:Choice>
    <mc:Fallback>
      <p:transition spd="slow" advTm="13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Antifungal Drug #5</a:t>
            </a:r>
            <a:endParaRPr lang="en-IN" dirty="0"/>
          </a:p>
        </p:txBody>
      </p:sp>
      <p:sp>
        <p:nvSpPr>
          <p:cNvPr id="3" name="Content Placeholder 2"/>
          <p:cNvSpPr>
            <a:spLocks noGrp="1"/>
          </p:cNvSpPr>
          <p:nvPr>
            <p:ph idx="1"/>
          </p:nvPr>
        </p:nvSpPr>
        <p:spPr/>
        <p:txBody>
          <a:bodyPr/>
          <a:lstStyle/>
          <a:p>
            <a:r>
              <a:rPr lang="en-US" altLang="en-US" dirty="0"/>
              <a:t>Planning</a:t>
            </a:r>
          </a:p>
          <a:p>
            <a:pPr lvl="1"/>
            <a:r>
              <a:rPr lang="en-US" altLang="en-US" dirty="0"/>
              <a:t>Expected client outcomes depend on the reason for administration of the antifungal drug but may include:</a:t>
            </a:r>
          </a:p>
          <a:p>
            <a:pPr lvl="2"/>
            <a:r>
              <a:rPr lang="en-US" altLang="en-US" dirty="0"/>
              <a:t>Therapeutic response to the antifungal drug</a:t>
            </a:r>
          </a:p>
          <a:p>
            <a:pPr lvl="2"/>
            <a:r>
              <a:rPr lang="en-US" altLang="en-US" dirty="0"/>
              <a:t>Management of common adverse drug reactions</a:t>
            </a:r>
          </a:p>
          <a:p>
            <a:pPr lvl="2"/>
            <a:r>
              <a:rPr lang="en-US" altLang="en-US" dirty="0"/>
              <a:t>Confidence and understanding of the prescribed medication regimen</a:t>
            </a:r>
          </a:p>
          <a:p>
            <a:endParaRPr lang="en-IN" dirty="0"/>
          </a:p>
        </p:txBody>
      </p:sp>
      <p:pic>
        <p:nvPicPr>
          <p:cNvPr id="2" name="Audio 1">
            <a:hlinkClick r:id="" action="ppaction://media"/>
            <a:extLst>
              <a:ext uri="{FF2B5EF4-FFF2-40B4-BE49-F238E27FC236}">
                <a16:creationId xmlns:a16="http://schemas.microsoft.com/office/drawing/2014/main" id="{95AC0D8F-68A8-4066-9054-0F32A41193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20819602"/>
      </p:ext>
    </p:extLst>
  </p:cSld>
  <p:clrMapOvr>
    <a:masterClrMapping/>
  </p:clrMapOvr>
  <mc:AlternateContent xmlns:mc="http://schemas.openxmlformats.org/markup-compatibility/2006">
    <mc:Choice xmlns:p14="http://schemas.microsoft.com/office/powerpoint/2010/main" Requires="p14">
      <p:transition spd="slow" p14:dur="2000" advTm="24251"/>
    </mc:Choice>
    <mc:Fallback>
      <p:transition spd="slow" advTm="24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Antifungal Drug #6</a:t>
            </a:r>
            <a:endParaRPr lang="en-IN" dirty="0"/>
          </a:p>
        </p:txBody>
      </p:sp>
      <p:sp>
        <p:nvSpPr>
          <p:cNvPr id="3" name="Content Placeholder 2"/>
          <p:cNvSpPr>
            <a:spLocks noGrp="1"/>
          </p:cNvSpPr>
          <p:nvPr>
            <p:ph sz="half" idx="1"/>
          </p:nvPr>
        </p:nvSpPr>
        <p:spPr>
          <a:xfrm>
            <a:off x="330199" y="1566396"/>
            <a:ext cx="8563077" cy="3686175"/>
          </a:xfrm>
        </p:spPr>
        <p:txBody>
          <a:bodyPr/>
          <a:lstStyle/>
          <a:p>
            <a:r>
              <a:rPr lang="en-US" altLang="en-US" dirty="0"/>
              <a:t>Implementation</a:t>
            </a:r>
          </a:p>
          <a:p>
            <a:pPr lvl="1"/>
            <a:r>
              <a:rPr lang="en-US" altLang="en-US" dirty="0"/>
              <a:t>Promoting an optimal response to therapy</a:t>
            </a:r>
          </a:p>
          <a:p>
            <a:pPr lvl="2"/>
            <a:r>
              <a:rPr lang="en-US" altLang="en-US" dirty="0"/>
              <a:t>Amphotericin B</a:t>
            </a:r>
          </a:p>
          <a:p>
            <a:pPr lvl="3"/>
            <a:r>
              <a:rPr lang="en-US" altLang="en-US" dirty="0"/>
              <a:t>give under close supervision</a:t>
            </a:r>
          </a:p>
          <a:p>
            <a:pPr lvl="3"/>
            <a:r>
              <a:rPr lang="en-US" altLang="en-US" dirty="0"/>
              <a:t>protect IV solution from exposure to light</a:t>
            </a:r>
          </a:p>
          <a:p>
            <a:pPr lvl="3"/>
            <a:r>
              <a:rPr lang="en-US" altLang="en-US" dirty="0"/>
              <a:t>administer immediately after the drug is reconstituted </a:t>
            </a:r>
          </a:p>
          <a:p>
            <a:pPr lvl="3"/>
            <a:r>
              <a:rPr lang="en-US" altLang="en-US" dirty="0"/>
              <a:t>renal damage is the most serious adverse reaction to the use of amphotericin B—hence, serum creatinine levels and BUN levels are checked frequently </a:t>
            </a:r>
          </a:p>
          <a:p>
            <a:endParaRPr lang="en-IN" dirty="0"/>
          </a:p>
        </p:txBody>
      </p:sp>
      <p:pic>
        <p:nvPicPr>
          <p:cNvPr id="5" name="Picture 2" descr="This Picture Describes about the Nursing Process—Client Receiving an Antifungal Drug ">
            <a:extLst>
              <a:ext uri="{FF2B5EF4-FFF2-40B4-BE49-F238E27FC236}">
                <a16:creationId xmlns:a16="http://schemas.microsoft.com/office/drawing/2014/main" id="{2CEA485B-B7BC-499E-83C2-ECD36DC989F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6148901" y="4734232"/>
            <a:ext cx="2536184" cy="1690789"/>
          </a:xfrm>
        </p:spPr>
      </p:pic>
      <p:pic>
        <p:nvPicPr>
          <p:cNvPr id="2" name="Audio 1">
            <a:hlinkClick r:id="" action="ppaction://media"/>
            <a:extLst>
              <a:ext uri="{FF2B5EF4-FFF2-40B4-BE49-F238E27FC236}">
                <a16:creationId xmlns:a16="http://schemas.microsoft.com/office/drawing/2014/main" id="{FD07E7BD-7A8D-4C20-A47E-FE0358598E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31199386"/>
      </p:ext>
    </p:extLst>
  </p:cSld>
  <p:clrMapOvr>
    <a:masterClrMapping/>
  </p:clrMapOvr>
  <mc:AlternateContent xmlns:mc="http://schemas.openxmlformats.org/markup-compatibility/2006">
    <mc:Choice xmlns:p14="http://schemas.microsoft.com/office/powerpoint/2010/main" Requires="p14">
      <p:transition spd="slow" p14:dur="2000" advTm="59431"/>
    </mc:Choice>
    <mc:Fallback>
      <p:transition spd="slow" advTm="59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Antifungal Drug #7</a:t>
            </a:r>
            <a:endParaRPr lang="en-IN" dirty="0"/>
          </a:p>
        </p:txBody>
      </p:sp>
      <p:sp>
        <p:nvSpPr>
          <p:cNvPr id="3" name="Content Placeholder 2"/>
          <p:cNvSpPr>
            <a:spLocks noGrp="1"/>
          </p:cNvSpPr>
          <p:nvPr>
            <p:ph sz="half" idx="1"/>
          </p:nvPr>
        </p:nvSpPr>
        <p:spPr>
          <a:xfrm>
            <a:off x="330199" y="1536900"/>
            <a:ext cx="8386097" cy="3686175"/>
          </a:xfrm>
        </p:spPr>
        <p:txBody>
          <a:bodyPr/>
          <a:lstStyle/>
          <a:p>
            <a:r>
              <a:rPr lang="en-US" altLang="en-US" sz="2000" dirty="0"/>
              <a:t>Implementation</a:t>
            </a:r>
          </a:p>
          <a:p>
            <a:pPr lvl="1"/>
            <a:r>
              <a:rPr lang="en-US" altLang="en-US" sz="1800" dirty="0"/>
              <a:t>Promoting an optimal response to therapy</a:t>
            </a:r>
          </a:p>
          <a:p>
            <a:pPr lvl="2"/>
            <a:r>
              <a:rPr lang="en-US" altLang="en-US" sz="1600" dirty="0"/>
              <a:t>Nonsystemic Antifungal Infection Preparations</a:t>
            </a:r>
          </a:p>
          <a:p>
            <a:pPr lvl="3"/>
            <a:r>
              <a:rPr lang="en-US" altLang="en-US" sz="1400" dirty="0"/>
              <a:t>inspect the area at the time of each topical application </a:t>
            </a:r>
          </a:p>
          <a:p>
            <a:pPr lvl="3"/>
            <a:r>
              <a:rPr lang="en-US" altLang="en-US" sz="1400" dirty="0"/>
              <a:t>if administered vaginally, question the client regarding any discomfort or other sensations experienced—applicator is contraindicated in pregnancy</a:t>
            </a:r>
          </a:p>
          <a:p>
            <a:pPr lvl="3"/>
            <a:r>
              <a:rPr lang="en-US" altLang="en-US" sz="1400" dirty="0"/>
              <a:t>oral solutions—instruct client to swish in the mouth for as long as possible, gargle, and then swallow the solution </a:t>
            </a:r>
          </a:p>
          <a:p>
            <a:pPr lvl="3"/>
            <a:r>
              <a:rPr lang="en-US" altLang="en-US" sz="1400" dirty="0"/>
              <a:t>evaluate and chart the client’s response to therapy daily </a:t>
            </a:r>
          </a:p>
          <a:p>
            <a:pPr lvl="3"/>
            <a:r>
              <a:rPr lang="en-US" altLang="en-US" sz="1400" dirty="0"/>
              <a:t>evaluate clients understanding of the specific medication instructions </a:t>
            </a:r>
          </a:p>
          <a:p>
            <a:endParaRPr lang="en-IN" sz="2000" dirty="0"/>
          </a:p>
        </p:txBody>
      </p:sp>
      <p:pic>
        <p:nvPicPr>
          <p:cNvPr id="5" name="Picture 2" descr="This Picture Describes about the Nursing Process—Client Receiving an Antifungal Drug ">
            <a:extLst>
              <a:ext uri="{FF2B5EF4-FFF2-40B4-BE49-F238E27FC236}">
                <a16:creationId xmlns:a16="http://schemas.microsoft.com/office/drawing/2014/main" id="{16377CB0-4F68-4E56-BD13-0C58AF016B8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2972979" y="4789849"/>
            <a:ext cx="3944015" cy="1695026"/>
          </a:xfrm>
        </p:spPr>
      </p:pic>
      <p:pic>
        <p:nvPicPr>
          <p:cNvPr id="2" name="Audio 1">
            <a:hlinkClick r:id="" action="ppaction://media"/>
            <a:extLst>
              <a:ext uri="{FF2B5EF4-FFF2-40B4-BE49-F238E27FC236}">
                <a16:creationId xmlns:a16="http://schemas.microsoft.com/office/drawing/2014/main" id="{DEA58867-271E-4BA1-B00E-3DE21592E8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09194857"/>
      </p:ext>
    </p:extLst>
  </p:cSld>
  <p:clrMapOvr>
    <a:masterClrMapping/>
  </p:clrMapOvr>
  <mc:AlternateContent xmlns:mc="http://schemas.openxmlformats.org/markup-compatibility/2006">
    <mc:Choice xmlns:p14="http://schemas.microsoft.com/office/powerpoint/2010/main" Requires="p14">
      <p:transition spd="slow" p14:dur="2000" advTm="100621"/>
    </mc:Choice>
    <mc:Fallback>
      <p:transition spd="slow" advTm="100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Antifungal Drug #8</a:t>
            </a:r>
            <a:endParaRPr lang="en-IN" dirty="0"/>
          </a:p>
        </p:txBody>
      </p:sp>
      <p:sp>
        <p:nvSpPr>
          <p:cNvPr id="3" name="Content Placeholder 2"/>
          <p:cNvSpPr>
            <a:spLocks noGrp="1"/>
          </p:cNvSpPr>
          <p:nvPr>
            <p:ph sz="half" idx="1"/>
          </p:nvPr>
        </p:nvSpPr>
        <p:spPr>
          <a:xfrm>
            <a:off x="330199" y="1492656"/>
            <a:ext cx="8533581" cy="3686175"/>
          </a:xfrm>
        </p:spPr>
        <p:txBody>
          <a:bodyPr/>
          <a:lstStyle/>
          <a:p>
            <a:r>
              <a:rPr lang="en-US" altLang="en-US" dirty="0"/>
              <a:t>Implementation</a:t>
            </a:r>
          </a:p>
          <a:p>
            <a:pPr lvl="1"/>
            <a:r>
              <a:rPr lang="en-US" altLang="en-US" dirty="0"/>
              <a:t>Monitoring and Managing Client’s Needs</a:t>
            </a:r>
          </a:p>
          <a:p>
            <a:pPr lvl="2"/>
            <a:r>
              <a:rPr lang="en-US" altLang="en-US" dirty="0"/>
              <a:t>Impaired Comfort: Medication Administration</a:t>
            </a:r>
          </a:p>
          <a:p>
            <a:pPr lvl="3"/>
            <a:r>
              <a:rPr lang="en-US" altLang="en-US" dirty="0"/>
              <a:t>Use precautions when administering amphotericin B intravenously</a:t>
            </a:r>
          </a:p>
          <a:p>
            <a:pPr lvl="3"/>
            <a:r>
              <a:rPr lang="en-US" altLang="en-US" dirty="0"/>
              <a:t>Inform the client before the drug is given that the side effects can be uncomfortable and provide warm blankets </a:t>
            </a:r>
          </a:p>
          <a:p>
            <a:pPr lvl="3"/>
            <a:r>
              <a:rPr lang="en-US" altLang="en-US" dirty="0"/>
              <a:t>Administer the prescribed premedications before the antifungal are to help ease the reaction (antipyretics, antihistamines, or antiemetics)</a:t>
            </a:r>
          </a:p>
          <a:p>
            <a:pPr lvl="3"/>
            <a:r>
              <a:rPr lang="en-US" altLang="en-US" dirty="0"/>
              <a:t>Monitor vitals signs carefully during the first 30 minutes to 1 hour of treatment and then every 2-4 hours during therapy</a:t>
            </a:r>
          </a:p>
          <a:p>
            <a:pPr lvl="3"/>
            <a:endParaRPr lang="en-US" altLang="en-US" dirty="0"/>
          </a:p>
          <a:p>
            <a:pPr lvl="3"/>
            <a:endParaRPr lang="en-US" altLang="en-US" dirty="0"/>
          </a:p>
          <a:p>
            <a:endParaRPr lang="en-IN" dirty="0"/>
          </a:p>
        </p:txBody>
      </p:sp>
      <p:pic>
        <p:nvPicPr>
          <p:cNvPr id="5" name="Picture 2" descr="This Picture Describes about the Nursing Process—Client Receiving an Antifungal Drug ">
            <a:extLst>
              <a:ext uri="{FF2B5EF4-FFF2-40B4-BE49-F238E27FC236}">
                <a16:creationId xmlns:a16="http://schemas.microsoft.com/office/drawing/2014/main" id="{145C66FE-5EF1-44A7-9A46-52875E9E8E0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6548282" y="4966074"/>
            <a:ext cx="2394283" cy="1596189"/>
          </a:xfrm>
        </p:spPr>
      </p:pic>
      <p:pic>
        <p:nvPicPr>
          <p:cNvPr id="2" name="Audio 1">
            <a:hlinkClick r:id="" action="ppaction://media"/>
            <a:extLst>
              <a:ext uri="{FF2B5EF4-FFF2-40B4-BE49-F238E27FC236}">
                <a16:creationId xmlns:a16="http://schemas.microsoft.com/office/drawing/2014/main" id="{0A6C4C69-FA2C-48E6-B15C-8B0FEBE5D6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86567299"/>
      </p:ext>
    </p:extLst>
  </p:cSld>
  <p:clrMapOvr>
    <a:masterClrMapping/>
  </p:clrMapOvr>
  <mc:AlternateContent xmlns:mc="http://schemas.openxmlformats.org/markup-compatibility/2006">
    <mc:Choice xmlns:p14="http://schemas.microsoft.com/office/powerpoint/2010/main" Requires="p14">
      <p:transition spd="slow" p14:dur="2000" advTm="75069"/>
    </mc:Choice>
    <mc:Fallback>
      <p:transition spd="slow" advTm="75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Antifungal Drug #9</a:t>
            </a:r>
            <a:endParaRPr lang="en-IN" dirty="0"/>
          </a:p>
        </p:txBody>
      </p:sp>
      <p:sp>
        <p:nvSpPr>
          <p:cNvPr id="3" name="Content Placeholder 2"/>
          <p:cNvSpPr>
            <a:spLocks noGrp="1"/>
          </p:cNvSpPr>
          <p:nvPr>
            <p:ph sz="half" idx="1"/>
          </p:nvPr>
        </p:nvSpPr>
        <p:spPr>
          <a:xfrm>
            <a:off x="241710" y="1477906"/>
            <a:ext cx="5701890" cy="3686175"/>
          </a:xfrm>
        </p:spPr>
        <p:txBody>
          <a:bodyPr/>
          <a:lstStyle/>
          <a:p>
            <a:r>
              <a:rPr lang="en-US" altLang="en-US" dirty="0"/>
              <a:t>Implementation</a:t>
            </a:r>
          </a:p>
          <a:p>
            <a:pPr lvl="1"/>
            <a:r>
              <a:rPr lang="en-US" altLang="en-US" dirty="0"/>
              <a:t>Monitoring and Managing Client’s Needs</a:t>
            </a:r>
          </a:p>
          <a:p>
            <a:pPr lvl="2"/>
            <a:r>
              <a:rPr lang="en-US" altLang="en-US" dirty="0"/>
              <a:t>Altered Tissue Perfusion: Renal</a:t>
            </a:r>
          </a:p>
          <a:p>
            <a:pPr lvl="3"/>
            <a:r>
              <a:rPr lang="en-US" altLang="en-US" dirty="0"/>
              <a:t>Carefully monitor fluid intake and output</a:t>
            </a:r>
          </a:p>
          <a:p>
            <a:pPr lvl="3"/>
            <a:r>
              <a:rPr lang="en-US" altLang="en-US" dirty="0"/>
              <a:t>If client has known renal disease, monitor urine output hourly</a:t>
            </a:r>
          </a:p>
          <a:p>
            <a:pPr lvl="3"/>
            <a:r>
              <a:rPr lang="en-US" altLang="en-US" dirty="0"/>
              <a:t>Monitor serum creatinine levels, and BUN levels. If BUN exceeds 40 mg/dL or serum creatinine exceeds 3 mg/dL notify the provider</a:t>
            </a:r>
          </a:p>
          <a:p>
            <a:pPr lvl="3"/>
            <a:r>
              <a:rPr lang="en-US" altLang="en-US" dirty="0"/>
              <a:t>Gerontologic alert: renal impairment and  fluconazole </a:t>
            </a:r>
          </a:p>
          <a:p>
            <a:endParaRPr lang="en-IN" dirty="0"/>
          </a:p>
        </p:txBody>
      </p:sp>
      <p:pic>
        <p:nvPicPr>
          <p:cNvPr id="8" name="Picture 2" descr="This Picture Describes about the Nursing Process—Client Receiving an Antifungal Drug ">
            <a:extLst>
              <a:ext uri="{FF2B5EF4-FFF2-40B4-BE49-F238E27FC236}">
                <a16:creationId xmlns:a16="http://schemas.microsoft.com/office/drawing/2014/main" id="{33DAEBAF-07D4-44E1-A3B5-2551284C0DF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214175" y="1830131"/>
            <a:ext cx="246777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91F6FB0C-7094-4F0D-82EA-7613EF5A90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93130187"/>
      </p:ext>
    </p:extLst>
  </p:cSld>
  <p:clrMapOvr>
    <a:masterClrMapping/>
  </p:clrMapOvr>
  <mc:AlternateContent xmlns:mc="http://schemas.openxmlformats.org/markup-compatibility/2006">
    <mc:Choice xmlns:p14="http://schemas.microsoft.com/office/powerpoint/2010/main" Requires="p14">
      <p:transition spd="slow" p14:dur="2000" advTm="60947"/>
    </mc:Choice>
    <mc:Fallback>
      <p:transition spd="slow" advTm="60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Antifungal Drug #10</a:t>
            </a:r>
            <a:endParaRPr lang="en-IN" dirty="0"/>
          </a:p>
        </p:txBody>
      </p:sp>
      <p:sp>
        <p:nvSpPr>
          <p:cNvPr id="3" name="Content Placeholder 2" descr="This Picture Describes about the Nursing Process—Client Receiving an Antifungal Drug "/>
          <p:cNvSpPr>
            <a:spLocks noGrp="1"/>
          </p:cNvSpPr>
          <p:nvPr>
            <p:ph sz="half" idx="1"/>
          </p:nvPr>
        </p:nvSpPr>
        <p:spPr>
          <a:xfrm>
            <a:off x="330199" y="1566396"/>
            <a:ext cx="5642897" cy="3686175"/>
          </a:xfrm>
        </p:spPr>
        <p:txBody>
          <a:bodyPr/>
          <a:lstStyle/>
          <a:p>
            <a:r>
              <a:rPr lang="en-US" altLang="en-US" dirty="0"/>
              <a:t>Implementation—Educating the Client and Family</a:t>
            </a:r>
          </a:p>
          <a:p>
            <a:pPr lvl="1"/>
            <a:r>
              <a:rPr lang="en-US" altLang="en-US" dirty="0"/>
              <a:t>Develop a teaching plan for the client and family to include:</a:t>
            </a:r>
          </a:p>
          <a:p>
            <a:pPr lvl="2"/>
            <a:r>
              <a:rPr lang="en-US" altLang="en-US" dirty="0"/>
              <a:t>Need to keep the topical fungal infection area clean and apply the ointment or cream only as directed (don’t increase or decrease amount or frequency of application)</a:t>
            </a:r>
          </a:p>
          <a:p>
            <a:pPr lvl="2"/>
            <a:r>
              <a:rPr lang="en-US" altLang="en-US" dirty="0"/>
              <a:t>Drug/infection specific teaching (examples):</a:t>
            </a:r>
          </a:p>
          <a:p>
            <a:pPr lvl="3"/>
            <a:r>
              <a:rPr lang="en-US" altLang="en-US" dirty="0"/>
              <a:t>Itraconazole—take with food</a:t>
            </a:r>
          </a:p>
          <a:p>
            <a:pPr lvl="3"/>
            <a:r>
              <a:rPr lang="en-US" altLang="en-US" dirty="0"/>
              <a:t>Miconazole—wear a panty liner, continue taking the drug even during menstruation, avoid intercourse during treatment or use a condom</a:t>
            </a:r>
          </a:p>
          <a:p>
            <a:endParaRPr lang="en-IN" dirty="0"/>
          </a:p>
        </p:txBody>
      </p:sp>
      <p:pic>
        <p:nvPicPr>
          <p:cNvPr id="8" name="Picture 2" descr="This Picture Describes about the Nursing Process—Client Receiving an Antifungal Drug ">
            <a:extLst>
              <a:ext uri="{FF2B5EF4-FFF2-40B4-BE49-F238E27FC236}">
                <a16:creationId xmlns:a16="http://schemas.microsoft.com/office/drawing/2014/main" id="{EAA2D796-6CA0-4E1F-93D7-CC0DFE7474D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589789" y="2665412"/>
            <a:ext cx="2159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AFBCC24E-FC65-43BB-8E8C-83B58BF7C8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71384289"/>
      </p:ext>
    </p:extLst>
  </p:cSld>
  <p:clrMapOvr>
    <a:masterClrMapping/>
  </p:clrMapOvr>
  <mc:AlternateContent xmlns:mc="http://schemas.openxmlformats.org/markup-compatibility/2006">
    <mc:Choice xmlns:p14="http://schemas.microsoft.com/office/powerpoint/2010/main" Requires="p14">
      <p:transition spd="slow" p14:dur="2000" advTm="39058"/>
    </mc:Choice>
    <mc:Fallback>
      <p:transition spd="slow" advTm="39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Learning Objectives</a:t>
            </a:r>
            <a:endParaRPr lang="en-IN" dirty="0"/>
          </a:p>
        </p:txBody>
      </p:sp>
      <p:sp>
        <p:nvSpPr>
          <p:cNvPr id="3" name="Content Placeholder 2"/>
          <p:cNvSpPr>
            <a:spLocks noGrp="1"/>
          </p:cNvSpPr>
          <p:nvPr>
            <p:ph idx="1"/>
          </p:nvPr>
        </p:nvSpPr>
        <p:spPr/>
        <p:txBody>
          <a:bodyPr/>
          <a:lstStyle/>
          <a:p>
            <a:pPr>
              <a:buFont typeface="+mj-lt"/>
              <a:buAutoNum type="arabicPeriod"/>
            </a:pPr>
            <a:r>
              <a:rPr lang="en-US" sz="1800" dirty="0"/>
              <a:t>Differentiate between superficial and systemic fungal infections.</a:t>
            </a:r>
          </a:p>
          <a:p>
            <a:pPr>
              <a:buFont typeface="+mj-lt"/>
              <a:buAutoNum type="arabicPeriod"/>
            </a:pPr>
            <a:r>
              <a:rPr lang="en-US" sz="1800" dirty="0"/>
              <a:t>Compare and contrast helminthic infections, protozoal infections, and amebiasis.</a:t>
            </a:r>
          </a:p>
          <a:p>
            <a:pPr>
              <a:buFont typeface="+mj-lt"/>
              <a:buAutoNum type="arabicPeriod"/>
            </a:pPr>
            <a:r>
              <a:rPr lang="en-US" sz="1800" dirty="0"/>
              <a:t>Explain the uses, general drug actions, adverse reactions, contraindications, precautions, and interactions of antifungal and antiparasitic drugs.</a:t>
            </a:r>
          </a:p>
          <a:p>
            <a:pPr>
              <a:buFont typeface="+mj-lt"/>
              <a:buAutoNum type="arabicPeriod"/>
            </a:pPr>
            <a:r>
              <a:rPr lang="en-US" sz="1800" dirty="0"/>
              <a:t>Distinguish important preadministration and ongoing assessment activities the nurse should perform on the client receiving an antifungal and antiparasitic drug.</a:t>
            </a:r>
          </a:p>
          <a:p>
            <a:pPr>
              <a:buFont typeface="+mj-lt"/>
              <a:buAutoNum type="arabicPeriod"/>
            </a:pPr>
            <a:r>
              <a:rPr lang="en-US" sz="1800" dirty="0"/>
              <a:t>List nursing diagnoses particular to a client taking an antifungal and antiparasitic drug.</a:t>
            </a:r>
          </a:p>
          <a:p>
            <a:pPr>
              <a:buFont typeface="+mj-lt"/>
              <a:buAutoNum type="arabicPeriod"/>
            </a:pPr>
            <a:r>
              <a:rPr lang="en-US" sz="1800" dirty="0"/>
              <a:t>List possible goals for a client taking an antifungal and antiparasitic drug.</a:t>
            </a:r>
          </a:p>
          <a:p>
            <a:pPr>
              <a:buFont typeface="+mj-lt"/>
              <a:buAutoNum type="arabicPeriod"/>
            </a:pPr>
            <a:r>
              <a:rPr lang="en-US" sz="1800" dirty="0"/>
              <a:t>Examine ways to promote an optimal response to therapy, how to manage adverse reactions, and important points to keep in mind when educating the client and family about antifungal and antiparasitic drugs.</a:t>
            </a:r>
            <a:endParaRPr lang="en-US" altLang="en-US" sz="1800" dirty="0">
              <a:cs typeface="Trebuchet MS" pitchFamily="34" charset="0"/>
            </a:endParaRPr>
          </a:p>
          <a:p>
            <a:endParaRPr lang="en-IN" sz="1800" dirty="0"/>
          </a:p>
        </p:txBody>
      </p:sp>
      <p:pic>
        <p:nvPicPr>
          <p:cNvPr id="4" name="Audio 3">
            <a:hlinkClick r:id="" action="ppaction://media"/>
            <a:extLst>
              <a:ext uri="{FF2B5EF4-FFF2-40B4-BE49-F238E27FC236}">
                <a16:creationId xmlns:a16="http://schemas.microsoft.com/office/drawing/2014/main" id="{87310918-25B8-4BFA-8569-885FBA18C2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37874573"/>
      </p:ext>
    </p:extLst>
  </p:cSld>
  <p:clrMapOvr>
    <a:masterClrMapping/>
  </p:clrMapOvr>
  <mc:AlternateContent xmlns:mc="http://schemas.openxmlformats.org/markup-compatibility/2006">
    <mc:Choice xmlns:p14="http://schemas.microsoft.com/office/powerpoint/2010/main" Requires="p14">
      <p:transition spd="slow" p14:dur="2000" advTm="6625"/>
    </mc:Choice>
    <mc:Fallback>
      <p:transition spd="slow" advTm="6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Antifungal Drug #11</a:t>
            </a:r>
            <a:endParaRPr lang="en-IN" dirty="0"/>
          </a:p>
        </p:txBody>
      </p:sp>
      <p:sp>
        <p:nvSpPr>
          <p:cNvPr id="3" name="Content Placeholder 2"/>
          <p:cNvSpPr>
            <a:spLocks noGrp="1"/>
          </p:cNvSpPr>
          <p:nvPr>
            <p:ph idx="1"/>
          </p:nvPr>
        </p:nvSpPr>
        <p:spPr/>
        <p:txBody>
          <a:bodyPr/>
          <a:lstStyle/>
          <a:p>
            <a:r>
              <a:rPr lang="en-US" altLang="en-US" dirty="0"/>
              <a:t>Evaluation</a:t>
            </a:r>
          </a:p>
          <a:p>
            <a:pPr lvl="1"/>
            <a:r>
              <a:rPr lang="en-US" altLang="en-US" dirty="0"/>
              <a:t>Was the therapeutic response achieved? Is there evidence of the management of infection?</a:t>
            </a:r>
          </a:p>
          <a:p>
            <a:pPr lvl="1"/>
            <a:r>
              <a:rPr lang="en-US" altLang="en-US" dirty="0"/>
              <a:t>Were adverse reactions: identified, reported, and managed? </a:t>
            </a:r>
          </a:p>
          <a:p>
            <a:pPr lvl="2"/>
            <a:r>
              <a:rPr lang="en-US" altLang="en-US" dirty="0"/>
              <a:t>Client reports comfort without fever or chills</a:t>
            </a:r>
          </a:p>
          <a:p>
            <a:pPr lvl="2"/>
            <a:r>
              <a:rPr lang="en-US" altLang="en-US" dirty="0"/>
              <a:t>Kidney perfusion maintained</a:t>
            </a:r>
          </a:p>
          <a:p>
            <a:pPr lvl="1"/>
            <a:r>
              <a:rPr lang="en-US" altLang="en-US" dirty="0"/>
              <a:t>Did client and family express confidence and demonstrate understanding of drug regimen?</a:t>
            </a:r>
          </a:p>
          <a:p>
            <a:endParaRPr lang="en-IN" dirty="0"/>
          </a:p>
        </p:txBody>
      </p:sp>
      <p:pic>
        <p:nvPicPr>
          <p:cNvPr id="2" name="Audio 1">
            <a:hlinkClick r:id="" action="ppaction://media"/>
            <a:extLst>
              <a:ext uri="{FF2B5EF4-FFF2-40B4-BE49-F238E27FC236}">
                <a16:creationId xmlns:a16="http://schemas.microsoft.com/office/drawing/2014/main" id="{9DB5F636-2753-478D-892B-2CC5CCD894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00169942"/>
      </p:ext>
    </p:extLst>
  </p:cSld>
  <p:clrMapOvr>
    <a:masterClrMapping/>
  </p:clrMapOvr>
  <mc:AlternateContent xmlns:mc="http://schemas.openxmlformats.org/markup-compatibility/2006">
    <mc:Choice xmlns:p14="http://schemas.microsoft.com/office/powerpoint/2010/main" Requires="p14">
      <p:transition spd="slow" p14:dur="2000" advTm="31410"/>
    </mc:Choice>
    <mc:Fallback>
      <p:transition spd="slow" advTm="31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717289"/>
            <a:ext cx="8524875" cy="387798"/>
          </a:xfrm>
        </p:spPr>
        <p:txBody>
          <a:bodyPr/>
          <a:lstStyle/>
          <a:p>
            <a:r>
              <a:rPr lang="en-US" altLang="en-US" dirty="0">
                <a:latin typeface="Trebuchet MS"/>
              </a:rPr>
              <a:t>What is a parasite?</a:t>
            </a:r>
            <a:endParaRPr lang="en-IN" dirty="0"/>
          </a:p>
        </p:txBody>
      </p:sp>
      <p:sp>
        <p:nvSpPr>
          <p:cNvPr id="3" name="Content Placeholder 2"/>
          <p:cNvSpPr>
            <a:spLocks noGrp="1"/>
          </p:cNvSpPr>
          <p:nvPr>
            <p:ph sz="half" idx="1"/>
          </p:nvPr>
        </p:nvSpPr>
        <p:spPr>
          <a:xfrm>
            <a:off x="354011" y="1492654"/>
            <a:ext cx="8465523" cy="3686175"/>
          </a:xfrm>
        </p:spPr>
        <p:txBody>
          <a:bodyPr/>
          <a:lstStyle/>
          <a:p>
            <a:pPr lvl="2">
              <a:buFont typeface="Wingdings" panose="05000000000000000000" pitchFamily="2" charset="2"/>
              <a:buChar char="v"/>
            </a:pPr>
            <a:r>
              <a:rPr lang="en-US" altLang="en-US" sz="2400" dirty="0"/>
              <a:t>Parasite—an organism that lives in or on another organism</a:t>
            </a:r>
          </a:p>
          <a:p>
            <a:pPr lvl="2">
              <a:buFont typeface="Wingdings" panose="05000000000000000000" pitchFamily="2" charset="2"/>
              <a:buChar char="v"/>
            </a:pPr>
            <a:r>
              <a:rPr lang="en-US" altLang="en-US" sz="2400" dirty="0"/>
              <a:t>Helminthiasis is the term used for invasion of the body by parasitic worms</a:t>
            </a:r>
          </a:p>
          <a:p>
            <a:pPr lvl="2">
              <a:buFont typeface="Wingdings" panose="05000000000000000000" pitchFamily="2" charset="2"/>
              <a:buChar char="v"/>
            </a:pPr>
            <a:r>
              <a:rPr lang="en-US" altLang="en-US" sz="2400" dirty="0"/>
              <a:t>Protozoal infections occur when there is an invasion into the body of single-celled parasites or malaria</a:t>
            </a:r>
          </a:p>
          <a:p>
            <a:endParaRPr lang="en-IN" sz="3200" dirty="0"/>
          </a:p>
        </p:txBody>
      </p:sp>
      <p:pic>
        <p:nvPicPr>
          <p:cNvPr id="5" name="Content Placeholder 4" descr="This Picture Describes about the What is a parasite?">
            <a:extLst>
              <a:ext uri="{FF2B5EF4-FFF2-40B4-BE49-F238E27FC236}">
                <a16:creationId xmlns:a16="http://schemas.microsoft.com/office/drawing/2014/main" id="{0DC18778-046F-4B1C-98C7-5B1329EB84D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4584700" y="4412176"/>
            <a:ext cx="2625213" cy="1962455"/>
          </a:xfrm>
        </p:spPr>
      </p:pic>
      <p:pic>
        <p:nvPicPr>
          <p:cNvPr id="2" name="Audio 1">
            <a:hlinkClick r:id="" action="ppaction://media"/>
            <a:extLst>
              <a:ext uri="{FF2B5EF4-FFF2-40B4-BE49-F238E27FC236}">
                <a16:creationId xmlns:a16="http://schemas.microsoft.com/office/drawing/2014/main" id="{09078E4B-AA54-47CA-9CE6-A4DBB3DD77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672373"/>
      </p:ext>
    </p:extLst>
  </p:cSld>
  <p:clrMapOvr>
    <a:masterClrMapping/>
  </p:clrMapOvr>
  <mc:AlternateContent xmlns:mc="http://schemas.openxmlformats.org/markup-compatibility/2006">
    <mc:Choice xmlns:p14="http://schemas.microsoft.com/office/powerpoint/2010/main" Requires="p14">
      <p:transition spd="slow" p14:dur="2000" advTm="61357"/>
    </mc:Choice>
    <mc:Fallback>
      <p:transition spd="slow" advTm="61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t>Helminthic and Protozoal Infections and Amebiasis</a:t>
            </a:r>
            <a:endParaRPr lang="en-IN" dirty="0"/>
          </a:p>
        </p:txBody>
      </p:sp>
      <p:sp>
        <p:nvSpPr>
          <p:cNvPr id="3" name="Content Placeholder 2"/>
          <p:cNvSpPr>
            <a:spLocks noGrp="1"/>
          </p:cNvSpPr>
          <p:nvPr>
            <p:ph idx="1"/>
          </p:nvPr>
        </p:nvSpPr>
        <p:spPr/>
        <p:txBody>
          <a:bodyPr/>
          <a:lstStyle/>
          <a:p>
            <a:pPr marL="342900" lvl="2" indent="-342900">
              <a:buFont typeface="Wingdings" panose="05000000000000000000" pitchFamily="2" charset="2"/>
              <a:buChar char="v"/>
            </a:pPr>
            <a:r>
              <a:rPr lang="en-US" altLang="en-US" dirty="0"/>
              <a:t>Helminthic infections: invasion of body by parasitic worms</a:t>
            </a:r>
          </a:p>
          <a:p>
            <a:pPr marL="976313" lvl="2" indent="-446088">
              <a:buFont typeface="Courier New" panose="02070309020205020404" pitchFamily="49" charset="0"/>
              <a:buChar char="o"/>
            </a:pPr>
            <a:r>
              <a:rPr lang="en-US" altLang="en-US" dirty="0"/>
              <a:t>Anthelmintic drugs kill the parasites</a:t>
            </a:r>
          </a:p>
          <a:p>
            <a:pPr marL="342900" lvl="2" indent="-342900">
              <a:buFont typeface="Wingdings" panose="05000000000000000000" pitchFamily="2" charset="2"/>
              <a:buChar char="v"/>
            </a:pPr>
            <a:r>
              <a:rPr lang="en-US" altLang="en-US" dirty="0"/>
              <a:t>Protozoal infections: single-cell parasites</a:t>
            </a:r>
          </a:p>
          <a:p>
            <a:pPr marL="873125" lvl="2" indent="-342900">
              <a:buFont typeface="Courier New" panose="02070309020205020404" pitchFamily="49" charset="0"/>
              <a:buChar char="o"/>
              <a:tabLst>
                <a:tab pos="88900" algn="l"/>
              </a:tabLst>
            </a:pPr>
            <a:r>
              <a:rPr lang="en-US" altLang="en-US" dirty="0"/>
              <a:t>Antiprotozoal drugs work to inhibit DNA synthesis, effectively killing the organism</a:t>
            </a:r>
          </a:p>
          <a:p>
            <a:pPr marL="342900" lvl="2" indent="-342900">
              <a:buFont typeface="Wingdings" panose="05000000000000000000" pitchFamily="2" charset="2"/>
              <a:buChar char="v"/>
              <a:tabLst>
                <a:tab pos="0" algn="l"/>
              </a:tabLst>
            </a:pPr>
            <a:r>
              <a:rPr lang="en-US" altLang="en-US" dirty="0"/>
              <a:t>Amebiasis is a parasitic gastrointestinal disorder  </a:t>
            </a:r>
          </a:p>
          <a:p>
            <a:pPr lvl="3"/>
            <a:endParaRPr lang="en-US" altLang="en-US" dirty="0"/>
          </a:p>
          <a:p>
            <a:endParaRPr lang="en-IN" dirty="0"/>
          </a:p>
        </p:txBody>
      </p:sp>
      <p:pic>
        <p:nvPicPr>
          <p:cNvPr id="2" name="Audio 1">
            <a:hlinkClick r:id="" action="ppaction://media"/>
            <a:extLst>
              <a:ext uri="{FF2B5EF4-FFF2-40B4-BE49-F238E27FC236}">
                <a16:creationId xmlns:a16="http://schemas.microsoft.com/office/drawing/2014/main" id="{AA5E472A-32C8-41F5-BB96-060695C7C3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00720581"/>
      </p:ext>
    </p:extLst>
  </p:cSld>
  <p:clrMapOvr>
    <a:masterClrMapping/>
  </p:clrMapOvr>
  <mc:AlternateContent xmlns:mc="http://schemas.openxmlformats.org/markup-compatibility/2006">
    <mc:Choice xmlns:p14="http://schemas.microsoft.com/office/powerpoint/2010/main" Requires="p14">
      <p:transition spd="slow" p14:dur="2000" advTm="36731"/>
    </mc:Choice>
    <mc:Fallback>
      <p:transition spd="slow" advTm="36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717289"/>
            <a:ext cx="8524875" cy="387798"/>
          </a:xfrm>
        </p:spPr>
        <p:txBody>
          <a:bodyPr/>
          <a:lstStyle/>
          <a:p>
            <a:r>
              <a:rPr lang="en-US" altLang="en-US" dirty="0">
                <a:cs typeface="Trebuchet MS" pitchFamily="34" charset="0"/>
              </a:rPr>
              <a:t>Antihelmintic Drugs—Actions and Uses</a:t>
            </a:r>
            <a:endParaRPr lang="en-IN" dirty="0"/>
          </a:p>
        </p:txBody>
      </p:sp>
      <p:sp>
        <p:nvSpPr>
          <p:cNvPr id="3" name="Content Placeholder 2"/>
          <p:cNvSpPr>
            <a:spLocks noGrp="1"/>
          </p:cNvSpPr>
          <p:nvPr>
            <p:ph idx="1"/>
          </p:nvPr>
        </p:nvSpPr>
        <p:spPr/>
        <p:txBody>
          <a:bodyPr/>
          <a:lstStyle/>
          <a:p>
            <a:r>
              <a:rPr lang="en-US" altLang="en-US" dirty="0"/>
              <a:t>Albendazole: interferes with synthesis, resulting in death of larva; used to treat larval forms of pork tapeworm and liver, lung, and peritoneum disease caused by dog tapeworm</a:t>
            </a:r>
          </a:p>
          <a:p>
            <a:r>
              <a:rPr lang="en-US" altLang="en-US" dirty="0"/>
              <a:t>Mebendazole: blocks glucose uptake by helminth; used to treat whipworm, pinworm, roundworm, American hookworm, and common hookworm</a:t>
            </a:r>
          </a:p>
          <a:p>
            <a:r>
              <a:rPr lang="en-US" altLang="en-US" dirty="0"/>
              <a:t>Pyrantel: ability to paralyze helminth; used to treat roundworm and pinworm </a:t>
            </a:r>
          </a:p>
          <a:p>
            <a:endParaRPr lang="en-IN" dirty="0"/>
          </a:p>
        </p:txBody>
      </p:sp>
      <p:pic>
        <p:nvPicPr>
          <p:cNvPr id="2" name="Audio 1">
            <a:hlinkClick r:id="" action="ppaction://media"/>
            <a:extLst>
              <a:ext uri="{FF2B5EF4-FFF2-40B4-BE49-F238E27FC236}">
                <a16:creationId xmlns:a16="http://schemas.microsoft.com/office/drawing/2014/main" id="{95EEDBA8-AE58-45E7-B9CA-FB4DA0515F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44717358"/>
      </p:ext>
    </p:extLst>
  </p:cSld>
  <p:clrMapOvr>
    <a:masterClrMapping/>
  </p:clrMapOvr>
  <mc:AlternateContent xmlns:mc="http://schemas.openxmlformats.org/markup-compatibility/2006">
    <mc:Choice xmlns:p14="http://schemas.microsoft.com/office/powerpoint/2010/main" Requires="p14">
      <p:transition spd="slow" p14:dur="2000" advTm="134933"/>
    </mc:Choice>
    <mc:Fallback>
      <p:transition spd="slow" advTm="134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717289"/>
            <a:ext cx="8524875" cy="387798"/>
          </a:xfrm>
        </p:spPr>
        <p:txBody>
          <a:bodyPr/>
          <a:lstStyle/>
          <a:p>
            <a:r>
              <a:rPr lang="en-US" altLang="en-US" dirty="0">
                <a:cs typeface="Trebuchet MS" pitchFamily="34" charset="0"/>
              </a:rPr>
              <a:t>Anthelmintic Drugs—Adverse Reactions</a:t>
            </a:r>
            <a:endParaRPr lang="en-IN" dirty="0"/>
          </a:p>
        </p:txBody>
      </p:sp>
      <p:sp>
        <p:nvSpPr>
          <p:cNvPr id="3" name="Content Placeholder 2"/>
          <p:cNvSpPr>
            <a:spLocks noGrp="1"/>
          </p:cNvSpPr>
          <p:nvPr>
            <p:ph sz="half" idx="1"/>
          </p:nvPr>
        </p:nvSpPr>
        <p:spPr>
          <a:xfrm>
            <a:off x="330199" y="1566396"/>
            <a:ext cx="8223865" cy="3686175"/>
          </a:xfrm>
        </p:spPr>
        <p:txBody>
          <a:bodyPr/>
          <a:lstStyle/>
          <a:p>
            <a:r>
              <a:rPr lang="en-US" altLang="en-US" dirty="0"/>
              <a:t>Generalized Adverse Reactions: </a:t>
            </a:r>
          </a:p>
          <a:p>
            <a:pPr lvl="1"/>
            <a:r>
              <a:rPr lang="en-US" altLang="en-US" dirty="0"/>
              <a:t>Drowsiness, dizziness</a:t>
            </a:r>
          </a:p>
          <a:p>
            <a:pPr lvl="1"/>
            <a:r>
              <a:rPr lang="en-US" altLang="en-US" dirty="0"/>
              <a:t>Nausea and vomiting</a:t>
            </a:r>
          </a:p>
          <a:p>
            <a:pPr lvl="1"/>
            <a:r>
              <a:rPr lang="en-US" altLang="en-US" dirty="0"/>
              <a:t>Abdominal pain, cramps</a:t>
            </a:r>
          </a:p>
          <a:p>
            <a:pPr lvl="1"/>
            <a:r>
              <a:rPr lang="en-US" altLang="en-US" dirty="0"/>
              <a:t>Diarrhea</a:t>
            </a:r>
          </a:p>
          <a:p>
            <a:r>
              <a:rPr lang="en-US" altLang="en-US" dirty="0"/>
              <a:t>Other Information:</a:t>
            </a:r>
          </a:p>
          <a:p>
            <a:pPr lvl="1"/>
            <a:r>
              <a:rPr lang="en-US" altLang="en-US" dirty="0"/>
              <a:t>Adverse reactions are usually mild</a:t>
            </a:r>
          </a:p>
          <a:p>
            <a:pPr lvl="1"/>
            <a:r>
              <a:rPr lang="en-US" altLang="en-US" dirty="0"/>
              <a:t>Rash can be a serious reaction with pyrantel which is an over-the-counter drug</a:t>
            </a:r>
          </a:p>
          <a:p>
            <a:endParaRPr lang="en-IN" dirty="0"/>
          </a:p>
        </p:txBody>
      </p:sp>
      <p:pic>
        <p:nvPicPr>
          <p:cNvPr id="8" name="Picture 2" descr="This Picture Describes about the Anthelmintic Drugs—Adverse Reactions">
            <a:extLst>
              <a:ext uri="{FF2B5EF4-FFF2-40B4-BE49-F238E27FC236}">
                <a16:creationId xmlns:a16="http://schemas.microsoft.com/office/drawing/2014/main" id="{77CEFA8A-C343-482E-BAEE-C11A6804251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943599" y="2193377"/>
            <a:ext cx="2498930" cy="166595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8C3F76FE-5FBF-455A-B0AC-FB7EF5ADA6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02353086"/>
      </p:ext>
    </p:extLst>
  </p:cSld>
  <p:clrMapOvr>
    <a:masterClrMapping/>
  </p:clrMapOvr>
  <mc:AlternateContent xmlns:mc="http://schemas.openxmlformats.org/markup-compatibility/2006">
    <mc:Choice xmlns:p14="http://schemas.microsoft.com/office/powerpoint/2010/main" Requires="p14">
      <p:transition spd="slow" p14:dur="2000" advTm="52089"/>
    </mc:Choice>
    <mc:Fallback>
      <p:transition spd="slow" advTm="52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Anthelmintic Drugs—Contraindications and Precautions</a:t>
            </a:r>
            <a:endParaRPr lang="en-IN" dirty="0"/>
          </a:p>
        </p:txBody>
      </p:sp>
      <p:sp>
        <p:nvSpPr>
          <p:cNvPr id="3" name="Content Placeholder 2"/>
          <p:cNvSpPr>
            <a:spLocks noGrp="1"/>
          </p:cNvSpPr>
          <p:nvPr>
            <p:ph sz="half" idx="1"/>
          </p:nvPr>
        </p:nvSpPr>
        <p:spPr>
          <a:xfrm>
            <a:off x="330200" y="1566396"/>
            <a:ext cx="7987890" cy="3686175"/>
          </a:xfrm>
        </p:spPr>
        <p:txBody>
          <a:bodyPr/>
          <a:lstStyle/>
          <a:p>
            <a:r>
              <a:rPr lang="en-US" altLang="en-US" dirty="0"/>
              <a:t>Contraindicated in clients:</a:t>
            </a:r>
          </a:p>
          <a:p>
            <a:pPr lvl="1"/>
            <a:r>
              <a:rPr lang="en-US" altLang="en-US" dirty="0"/>
              <a:t>with a history of hypersensitivity to the drug</a:t>
            </a:r>
          </a:p>
          <a:p>
            <a:pPr lvl="1"/>
            <a:r>
              <a:rPr lang="en-US" altLang="en-US" dirty="0"/>
              <a:t>during pregnancy (pregnancy category C)</a:t>
            </a:r>
          </a:p>
          <a:p>
            <a:pPr lvl="1"/>
            <a:r>
              <a:rPr lang="en-US" altLang="en-US" dirty="0"/>
              <a:t>who are taking medications that interact with the antiretroviral drugs</a:t>
            </a:r>
          </a:p>
          <a:p>
            <a:r>
              <a:rPr lang="en-US" altLang="en-US" dirty="0"/>
              <a:t>Used cautiously in clients with:</a:t>
            </a:r>
          </a:p>
          <a:p>
            <a:pPr lvl="1"/>
            <a:r>
              <a:rPr lang="en-US" altLang="en-US" dirty="0"/>
              <a:t>lactation</a:t>
            </a:r>
          </a:p>
          <a:p>
            <a:pPr lvl="1"/>
            <a:r>
              <a:rPr lang="en-US" altLang="en-US" dirty="0"/>
              <a:t>hepatic or renal impairment</a:t>
            </a:r>
          </a:p>
          <a:p>
            <a:pPr lvl="1"/>
            <a:r>
              <a:rPr lang="en-US" altLang="en-US" dirty="0"/>
              <a:t>malnutrition</a:t>
            </a:r>
          </a:p>
          <a:p>
            <a:pPr lvl="1"/>
            <a:r>
              <a:rPr lang="en-US" altLang="en-US" dirty="0"/>
              <a:t>anemia</a:t>
            </a:r>
          </a:p>
          <a:p>
            <a:endParaRPr lang="en-IN" dirty="0"/>
          </a:p>
        </p:txBody>
      </p:sp>
      <p:pic>
        <p:nvPicPr>
          <p:cNvPr id="8" name="Picture 2" descr="This Picture Describes about the Anthelmintic Drugs—Contraindications and Precautions">
            <a:extLst>
              <a:ext uri="{FF2B5EF4-FFF2-40B4-BE49-F238E27FC236}">
                <a16:creationId xmlns:a16="http://schemas.microsoft.com/office/drawing/2014/main" id="{6115D85E-D5E5-C541-95DD-9BA518FA467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799005" y="4513747"/>
            <a:ext cx="1863341" cy="186334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7D9EC670-B2F9-46C2-9E51-2747CF7CE8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34322970"/>
      </p:ext>
    </p:extLst>
  </p:cSld>
  <p:clrMapOvr>
    <a:masterClrMapping/>
  </p:clrMapOvr>
  <mc:AlternateContent xmlns:mc="http://schemas.openxmlformats.org/markup-compatibility/2006">
    <mc:Choice xmlns:p14="http://schemas.microsoft.com/office/powerpoint/2010/main" Requires="p14">
      <p:transition spd="slow" p14:dur="2000" advTm="35066"/>
    </mc:Choice>
    <mc:Fallback>
      <p:transition spd="slow" advTm="35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Anthelmintic Drugs—Interactions</a:t>
            </a:r>
            <a:endParaRPr lang="en-IN" dirty="0"/>
          </a:p>
        </p:txBody>
      </p:sp>
      <p:pic>
        <p:nvPicPr>
          <p:cNvPr id="4" name="Content Placeholder 3" descr="This Picture Describes about the Anthelmintic Drugs—Interactions"/>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5815" y="1891850"/>
            <a:ext cx="8228920" cy="2944125"/>
          </a:xfrm>
        </p:spPr>
      </p:pic>
      <p:pic>
        <p:nvPicPr>
          <p:cNvPr id="3" name="Audio 2">
            <a:hlinkClick r:id="" action="ppaction://media"/>
            <a:extLst>
              <a:ext uri="{FF2B5EF4-FFF2-40B4-BE49-F238E27FC236}">
                <a16:creationId xmlns:a16="http://schemas.microsoft.com/office/drawing/2014/main" id="{EC31192F-D819-4532-8AF7-D44220AC49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29129135"/>
      </p:ext>
    </p:extLst>
  </p:cSld>
  <p:clrMapOvr>
    <a:masterClrMapping/>
  </p:clrMapOvr>
  <mc:AlternateContent xmlns:mc="http://schemas.openxmlformats.org/markup-compatibility/2006">
    <mc:Choice xmlns:p14="http://schemas.microsoft.com/office/powerpoint/2010/main" Requires="p14">
      <p:transition spd="slow" p14:dur="2000" advTm="13365"/>
    </mc:Choice>
    <mc:Fallback>
      <p:transition spd="slow" advTm="13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717289"/>
            <a:ext cx="8524875" cy="387798"/>
          </a:xfrm>
        </p:spPr>
        <p:txBody>
          <a:bodyPr/>
          <a:lstStyle/>
          <a:p>
            <a:r>
              <a:rPr lang="en-US" altLang="en-US" dirty="0">
                <a:cs typeface="Trebuchet MS" pitchFamily="34" charset="0"/>
              </a:rPr>
              <a:t>Antiprotozoal Drugs—Actions and Uses</a:t>
            </a:r>
            <a:endParaRPr lang="en-IN" dirty="0"/>
          </a:p>
        </p:txBody>
      </p:sp>
      <p:sp>
        <p:nvSpPr>
          <p:cNvPr id="3" name="Content Placeholder 2"/>
          <p:cNvSpPr>
            <a:spLocks noGrp="1"/>
          </p:cNvSpPr>
          <p:nvPr>
            <p:ph idx="1"/>
          </p:nvPr>
        </p:nvSpPr>
        <p:spPr>
          <a:xfrm>
            <a:off x="433388" y="1402691"/>
            <a:ext cx="8613775" cy="3686175"/>
          </a:xfrm>
        </p:spPr>
        <p:txBody>
          <a:bodyPr/>
          <a:lstStyle/>
          <a:p>
            <a:r>
              <a:rPr lang="en-US" altLang="en-US" sz="2200" dirty="0"/>
              <a:t>Actions:</a:t>
            </a:r>
          </a:p>
          <a:p>
            <a:pPr lvl="1"/>
            <a:r>
              <a:rPr lang="en-US" altLang="en-US" sz="2200" dirty="0"/>
              <a:t>Interfere with life cycle of the plasmodium, prevent development of plasmodium, prevent the mosquito from ingesting the plasmodium </a:t>
            </a:r>
          </a:p>
          <a:p>
            <a:r>
              <a:rPr lang="en-US" altLang="en-US" sz="2200" dirty="0"/>
              <a:t>Used for the treatment of:</a:t>
            </a:r>
          </a:p>
          <a:p>
            <a:pPr lvl="1"/>
            <a:r>
              <a:rPr lang="en-US" altLang="en-US" sz="2200" dirty="0"/>
              <a:t>malaria </a:t>
            </a:r>
            <a:r>
              <a:rPr lang="en-US" altLang="en-US" sz="2200" i="1" dirty="0"/>
              <a:t>(Plasmodium falciparum)</a:t>
            </a:r>
          </a:p>
          <a:p>
            <a:pPr lvl="1"/>
            <a:r>
              <a:rPr lang="en-US" altLang="en-US" sz="2200" dirty="0"/>
              <a:t>giardiasis </a:t>
            </a:r>
          </a:p>
          <a:p>
            <a:pPr lvl="1"/>
            <a:r>
              <a:rPr lang="en-US" altLang="en-US" sz="2200" dirty="0"/>
              <a:t>toxoplasmosis</a:t>
            </a:r>
          </a:p>
          <a:p>
            <a:pPr lvl="1"/>
            <a:r>
              <a:rPr lang="en-US" altLang="en-US" sz="2200" dirty="0"/>
              <a:t>intestinal amebiasis </a:t>
            </a:r>
          </a:p>
          <a:p>
            <a:pPr lvl="1"/>
            <a:r>
              <a:rPr lang="en-US" altLang="en-US" sz="2200" dirty="0"/>
              <a:t>sexually transmitted infections </a:t>
            </a:r>
          </a:p>
          <a:p>
            <a:pPr lvl="1"/>
            <a:r>
              <a:rPr lang="en-US" altLang="en-US" sz="2200" dirty="0"/>
              <a:t>Pneumocystis pneumonia (PCP)</a:t>
            </a:r>
          </a:p>
          <a:p>
            <a:endParaRPr lang="en-IN" sz="2200" dirty="0"/>
          </a:p>
        </p:txBody>
      </p:sp>
      <p:pic>
        <p:nvPicPr>
          <p:cNvPr id="2" name="Audio 1">
            <a:hlinkClick r:id="" action="ppaction://media"/>
            <a:extLst>
              <a:ext uri="{FF2B5EF4-FFF2-40B4-BE49-F238E27FC236}">
                <a16:creationId xmlns:a16="http://schemas.microsoft.com/office/drawing/2014/main" id="{E3606E8B-49A9-4083-A278-6E14D4FB05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16423482"/>
      </p:ext>
    </p:extLst>
  </p:cSld>
  <p:clrMapOvr>
    <a:masterClrMapping/>
  </p:clrMapOvr>
  <mc:AlternateContent xmlns:mc="http://schemas.openxmlformats.org/markup-compatibility/2006">
    <mc:Choice xmlns:p14="http://schemas.microsoft.com/office/powerpoint/2010/main" Requires="p14">
      <p:transition spd="slow" p14:dur="2000" advTm="118534"/>
    </mc:Choice>
    <mc:Fallback>
      <p:transition spd="slow" advTm="118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717289"/>
            <a:ext cx="8524875" cy="387798"/>
          </a:xfrm>
        </p:spPr>
        <p:txBody>
          <a:bodyPr/>
          <a:lstStyle/>
          <a:p>
            <a:r>
              <a:rPr lang="en-US" altLang="en-US" dirty="0">
                <a:cs typeface="Trebuchet MS" pitchFamily="34" charset="0"/>
              </a:rPr>
              <a:t>Antiprotozoal Drugs—Adverse Reactions</a:t>
            </a:r>
            <a:endParaRPr lang="en-IN" dirty="0"/>
          </a:p>
        </p:txBody>
      </p:sp>
      <p:sp>
        <p:nvSpPr>
          <p:cNvPr id="3" name="Content Placeholder 2"/>
          <p:cNvSpPr>
            <a:spLocks noGrp="1"/>
          </p:cNvSpPr>
          <p:nvPr>
            <p:ph sz="half" idx="1"/>
          </p:nvPr>
        </p:nvSpPr>
        <p:spPr>
          <a:xfrm>
            <a:off x="330200" y="1566396"/>
            <a:ext cx="7899400" cy="3686175"/>
          </a:xfrm>
        </p:spPr>
        <p:txBody>
          <a:bodyPr/>
          <a:lstStyle/>
          <a:p>
            <a:r>
              <a:rPr lang="en-US" altLang="en-US" sz="2000" dirty="0"/>
              <a:t>Gastrointestinal Adverse Reactions: </a:t>
            </a:r>
          </a:p>
          <a:p>
            <a:pPr lvl="1"/>
            <a:r>
              <a:rPr lang="en-US" altLang="en-US" sz="1800" dirty="0"/>
              <a:t>Anorexia</a:t>
            </a:r>
          </a:p>
          <a:p>
            <a:pPr lvl="1"/>
            <a:r>
              <a:rPr lang="en-US" altLang="en-US" sz="1800" dirty="0"/>
              <a:t>Nausea and vomiting</a:t>
            </a:r>
          </a:p>
          <a:p>
            <a:pPr lvl="1"/>
            <a:r>
              <a:rPr lang="en-US" altLang="en-US" sz="1800" dirty="0"/>
              <a:t>Abdominal cramps</a:t>
            </a:r>
          </a:p>
          <a:p>
            <a:pPr lvl="1"/>
            <a:r>
              <a:rPr lang="en-US" altLang="en-US" sz="1800" dirty="0"/>
              <a:t>Diarrhea</a:t>
            </a:r>
          </a:p>
          <a:p>
            <a:r>
              <a:rPr lang="en-US" altLang="en-US" sz="2000" dirty="0"/>
              <a:t>Other Reactions:</a:t>
            </a:r>
          </a:p>
          <a:p>
            <a:pPr lvl="1"/>
            <a:r>
              <a:rPr lang="en-US" altLang="en-US" sz="1800" dirty="0"/>
              <a:t>Headache and dizziness</a:t>
            </a:r>
          </a:p>
          <a:p>
            <a:pPr lvl="1"/>
            <a:r>
              <a:rPr lang="en-US" altLang="en-US" sz="1800" dirty="0"/>
              <a:t>Visual disturbance or tinnitus</a:t>
            </a:r>
          </a:p>
          <a:p>
            <a:pPr lvl="1"/>
            <a:r>
              <a:rPr lang="en-US" altLang="en-US" sz="1800" dirty="0"/>
              <a:t>Hypotension and changes in electrocardiogram</a:t>
            </a:r>
          </a:p>
          <a:p>
            <a:pPr lvl="1"/>
            <a:r>
              <a:rPr lang="en-US" altLang="en-US" sz="1800" dirty="0"/>
              <a:t>Cinchonism </a:t>
            </a:r>
          </a:p>
          <a:p>
            <a:pPr lvl="1"/>
            <a:r>
              <a:rPr lang="en-US" altLang="en-US" sz="1800" dirty="0"/>
              <a:t>Peripheral neuropathy</a:t>
            </a:r>
          </a:p>
          <a:p>
            <a:pPr lvl="1"/>
            <a:r>
              <a:rPr lang="en-US" altLang="en-US" sz="1800" dirty="0"/>
              <a:t>Nephrotoxicity and ototoxicity</a:t>
            </a:r>
          </a:p>
          <a:p>
            <a:pPr lvl="1"/>
            <a:endParaRPr lang="en-US" altLang="en-US" sz="1800" dirty="0"/>
          </a:p>
          <a:p>
            <a:pPr lvl="1"/>
            <a:endParaRPr lang="en-US" altLang="en-US" sz="1800" dirty="0"/>
          </a:p>
          <a:p>
            <a:endParaRPr lang="en-IN" sz="2000" dirty="0"/>
          </a:p>
        </p:txBody>
      </p:sp>
      <p:pic>
        <p:nvPicPr>
          <p:cNvPr id="8" name="Picture 2" descr="This Picture Describes about the Antiprotozoal Drugs—Adverse Reactions">
            <a:extLst>
              <a:ext uri="{FF2B5EF4-FFF2-40B4-BE49-F238E27FC236}">
                <a16:creationId xmlns:a16="http://schemas.microsoft.com/office/drawing/2014/main" id="{77CEFA8A-C343-482E-BAEE-C11A6804251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414371" y="3554360"/>
            <a:ext cx="2337875" cy="155858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1DC18495-79B7-4395-AF7A-176185E495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045250334"/>
      </p:ext>
    </p:extLst>
  </p:cSld>
  <p:clrMapOvr>
    <a:masterClrMapping/>
  </p:clrMapOvr>
  <mc:AlternateContent xmlns:mc="http://schemas.openxmlformats.org/markup-compatibility/2006">
    <mc:Choice xmlns:p14="http://schemas.microsoft.com/office/powerpoint/2010/main" Requires="p14">
      <p:transition spd="slow" p14:dur="2000" advTm="92417"/>
    </mc:Choice>
    <mc:Fallback>
      <p:transition spd="slow" advTm="92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Antiprotozoal Drugs—Contraindications and Precautions</a:t>
            </a:r>
            <a:endParaRPr lang="en-IN" dirty="0"/>
          </a:p>
        </p:txBody>
      </p:sp>
      <p:sp>
        <p:nvSpPr>
          <p:cNvPr id="3" name="Content Placeholder 2"/>
          <p:cNvSpPr>
            <a:spLocks noGrp="1"/>
          </p:cNvSpPr>
          <p:nvPr>
            <p:ph sz="half" idx="1"/>
          </p:nvPr>
        </p:nvSpPr>
        <p:spPr>
          <a:xfrm>
            <a:off x="330199" y="1389420"/>
            <a:ext cx="8223865" cy="3686175"/>
          </a:xfrm>
        </p:spPr>
        <p:txBody>
          <a:bodyPr/>
          <a:lstStyle/>
          <a:p>
            <a:r>
              <a:rPr lang="en-US" altLang="en-US" sz="1800" dirty="0"/>
              <a:t>Contraindicated in clients:</a:t>
            </a:r>
          </a:p>
          <a:p>
            <a:pPr lvl="1"/>
            <a:r>
              <a:rPr lang="en-US" altLang="en-US" sz="1600" dirty="0"/>
              <a:t>with a history of hypersensitivity to the drug</a:t>
            </a:r>
          </a:p>
          <a:p>
            <a:pPr lvl="1"/>
            <a:r>
              <a:rPr lang="en-US" altLang="en-US" sz="1600" dirty="0"/>
              <a:t>during pregnancy (pregnancy category B, C, D, and X)</a:t>
            </a:r>
          </a:p>
          <a:p>
            <a:pPr lvl="1"/>
            <a:r>
              <a:rPr lang="en-US" altLang="en-US" sz="1600" dirty="0"/>
              <a:t>who have myasthenia gravis</a:t>
            </a:r>
          </a:p>
          <a:p>
            <a:r>
              <a:rPr lang="en-US" altLang="en-US" sz="1800" dirty="0"/>
              <a:t>Used cautiously in clients with:</a:t>
            </a:r>
          </a:p>
          <a:p>
            <a:pPr lvl="1"/>
            <a:r>
              <a:rPr lang="en-US" altLang="en-US" sz="1600" dirty="0"/>
              <a:t>children</a:t>
            </a:r>
          </a:p>
          <a:p>
            <a:pPr lvl="1"/>
            <a:r>
              <a:rPr lang="en-US" altLang="en-US" sz="1600" dirty="0"/>
              <a:t>lactating clients</a:t>
            </a:r>
          </a:p>
          <a:p>
            <a:pPr lvl="1"/>
            <a:r>
              <a:rPr lang="en-US" altLang="en-US" sz="1600" dirty="0"/>
              <a:t>hepatic or renal disease</a:t>
            </a:r>
          </a:p>
          <a:p>
            <a:pPr lvl="1"/>
            <a:r>
              <a:rPr lang="en-US" altLang="en-US" sz="1600" dirty="0"/>
              <a:t>bone marrow suppression</a:t>
            </a:r>
          </a:p>
          <a:p>
            <a:pPr lvl="1"/>
            <a:r>
              <a:rPr lang="en-US" altLang="en-US" sz="1600" dirty="0"/>
              <a:t>blood dyscrasias</a:t>
            </a:r>
          </a:p>
          <a:p>
            <a:pPr lvl="1"/>
            <a:r>
              <a:rPr lang="en-US" altLang="en-US" sz="1600" dirty="0"/>
              <a:t>seizure disorders</a:t>
            </a:r>
          </a:p>
          <a:p>
            <a:pPr lvl="1"/>
            <a:r>
              <a:rPr lang="en-US" altLang="en-US" sz="1600" dirty="0"/>
              <a:t>bowel disease</a:t>
            </a:r>
          </a:p>
          <a:p>
            <a:pPr lvl="1"/>
            <a:r>
              <a:rPr lang="en-US" altLang="en-US" sz="1600" dirty="0"/>
              <a:t>history of alcohol dependency</a:t>
            </a:r>
          </a:p>
          <a:p>
            <a:pPr lvl="1"/>
            <a:r>
              <a:rPr lang="en-US" altLang="en-US" sz="1600" dirty="0"/>
              <a:t>mental health issues (mefloquine)</a:t>
            </a:r>
          </a:p>
          <a:p>
            <a:endParaRPr lang="en-IN" sz="1800" dirty="0"/>
          </a:p>
        </p:txBody>
      </p:sp>
      <p:pic>
        <p:nvPicPr>
          <p:cNvPr id="8" name="Picture 2" descr="This Picture Describes about the Antiprotozoal Drugs—Contraindications and Precautions">
            <a:extLst>
              <a:ext uri="{FF2B5EF4-FFF2-40B4-BE49-F238E27FC236}">
                <a16:creationId xmlns:a16="http://schemas.microsoft.com/office/drawing/2014/main" id="{6115D85E-D5E5-C541-95DD-9BA518FA467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887495" y="4779219"/>
            <a:ext cx="1553625" cy="155362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63E4C1FE-7934-4AD4-B8BE-C37D626F4B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02742153"/>
      </p:ext>
    </p:extLst>
  </p:cSld>
  <p:clrMapOvr>
    <a:masterClrMapping/>
  </p:clrMapOvr>
  <mc:AlternateContent xmlns:mc="http://schemas.openxmlformats.org/markup-compatibility/2006">
    <mc:Choice xmlns:p14="http://schemas.microsoft.com/office/powerpoint/2010/main" Requires="p14">
      <p:transition spd="slow" p14:dur="2000" advTm="44023"/>
    </mc:Choice>
    <mc:Fallback>
      <p:transition spd="slow" advTm="44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latin typeface="Trebuchet MS"/>
              </a:rPr>
              <a:t>What is a fungus?</a:t>
            </a:r>
            <a:endParaRPr lang="en-IN" dirty="0"/>
          </a:p>
        </p:txBody>
      </p:sp>
      <p:sp>
        <p:nvSpPr>
          <p:cNvPr id="3" name="Content Placeholder 2"/>
          <p:cNvSpPr>
            <a:spLocks noGrp="1"/>
          </p:cNvSpPr>
          <p:nvPr>
            <p:ph sz="half" idx="1"/>
          </p:nvPr>
        </p:nvSpPr>
        <p:spPr>
          <a:xfrm>
            <a:off x="126181" y="1595893"/>
            <a:ext cx="4829278" cy="3686175"/>
          </a:xfrm>
        </p:spPr>
        <p:txBody>
          <a:bodyPr/>
          <a:lstStyle/>
          <a:p>
            <a:pPr marL="742950" lvl="2" indent="-342900">
              <a:buFont typeface="Wingdings" panose="05000000000000000000" pitchFamily="2" charset="2"/>
              <a:buChar char="v"/>
            </a:pPr>
            <a:r>
              <a:rPr lang="en-US" altLang="en-US" sz="2200" dirty="0"/>
              <a:t>A single-celled colorless plant that lacks chlorophyll</a:t>
            </a:r>
          </a:p>
          <a:p>
            <a:pPr marL="742950" lvl="2" indent="-342900">
              <a:buFont typeface="Wingdings" panose="05000000000000000000" pitchFamily="2" charset="2"/>
              <a:buChar char="v"/>
            </a:pPr>
            <a:r>
              <a:rPr lang="en-US" altLang="en-US" sz="2200" dirty="0"/>
              <a:t>Fungal infections in humans are yeast- or mold-like and are called </a:t>
            </a:r>
            <a:r>
              <a:rPr lang="en-US" altLang="en-US" sz="2200" i="1" dirty="0"/>
              <a:t>mycotic infections</a:t>
            </a:r>
          </a:p>
          <a:p>
            <a:pPr marL="742950" lvl="2" indent="-342900">
              <a:buFont typeface="Wingdings" panose="05000000000000000000" pitchFamily="2" charset="2"/>
              <a:buChar char="v"/>
            </a:pPr>
            <a:r>
              <a:rPr lang="en-US" altLang="en-US" sz="2200" dirty="0"/>
              <a:t>Superficial—(e.g., thrush—oral infection of </a:t>
            </a:r>
            <a:r>
              <a:rPr lang="en-US" altLang="en-US" sz="2200" i="1" dirty="0"/>
              <a:t>Candida albicans</a:t>
            </a:r>
            <a:r>
              <a:rPr lang="en-US" altLang="en-US" sz="2200" dirty="0"/>
              <a:t>)</a:t>
            </a:r>
          </a:p>
          <a:p>
            <a:pPr marL="742950" lvl="2" indent="-342900">
              <a:buFont typeface="Wingdings" panose="05000000000000000000" pitchFamily="2" charset="2"/>
              <a:buChar char="v"/>
            </a:pPr>
            <a:r>
              <a:rPr lang="en-US" altLang="en-US" sz="2200" dirty="0"/>
              <a:t>Systemic</a:t>
            </a:r>
            <a:r>
              <a:rPr lang="en-US" altLang="en-US" sz="2200" i="1" dirty="0"/>
              <a:t>—</a:t>
            </a:r>
            <a:r>
              <a:rPr lang="en-US" altLang="en-US" sz="2200" dirty="0"/>
              <a:t>(e.g.,</a:t>
            </a:r>
            <a:r>
              <a:rPr lang="en-US" altLang="en-US" sz="2200" i="1" dirty="0"/>
              <a:t> </a:t>
            </a:r>
            <a:r>
              <a:rPr lang="en-US" altLang="en-US" sz="2200" dirty="0"/>
              <a:t>Cryptococcosis—disseminated infection with </a:t>
            </a:r>
            <a:r>
              <a:rPr lang="en-US" altLang="en-US" sz="2200" i="1" dirty="0"/>
              <a:t>Cryptococcus neoformans</a:t>
            </a:r>
            <a:r>
              <a:rPr lang="en-US" altLang="en-US" sz="2200" dirty="0"/>
              <a:t> that can affect lungs, meninges, skin, bones, and viscera)</a:t>
            </a:r>
          </a:p>
          <a:p>
            <a:endParaRPr lang="en-IN" dirty="0"/>
          </a:p>
        </p:txBody>
      </p:sp>
      <p:pic>
        <p:nvPicPr>
          <p:cNvPr id="5" name="Picture 2" descr="This Picture Describes about the What is a fungus?"/>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517885" y="1785886"/>
            <a:ext cx="2519986" cy="415056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44F1EB16-6238-43CD-80B4-15F7164AA3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19164551"/>
      </p:ext>
    </p:extLst>
  </p:cSld>
  <p:clrMapOvr>
    <a:masterClrMapping/>
  </p:clrMapOvr>
  <mc:AlternateContent xmlns:mc="http://schemas.openxmlformats.org/markup-compatibility/2006">
    <mc:Choice xmlns:p14="http://schemas.microsoft.com/office/powerpoint/2010/main" Requires="p14">
      <p:transition spd="slow" p14:dur="2000" advTm="173257"/>
    </mc:Choice>
    <mc:Fallback>
      <p:transition spd="slow" advTm="173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Antiprotozoal Drugs—Interactions #1</a:t>
            </a:r>
            <a:endParaRPr lang="en-IN" dirty="0"/>
          </a:p>
        </p:txBody>
      </p:sp>
      <p:pic>
        <p:nvPicPr>
          <p:cNvPr id="4" name="Content Placeholder 3" descr="This Picture Describes about the Antiprotozoal Drugs—Interactions"/>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20943" y="1520825"/>
            <a:ext cx="7038664" cy="3686175"/>
          </a:xfrm>
        </p:spPr>
      </p:pic>
      <p:pic>
        <p:nvPicPr>
          <p:cNvPr id="3" name="Audio 2">
            <a:hlinkClick r:id="" action="ppaction://media"/>
            <a:extLst>
              <a:ext uri="{FF2B5EF4-FFF2-40B4-BE49-F238E27FC236}">
                <a16:creationId xmlns:a16="http://schemas.microsoft.com/office/drawing/2014/main" id="{65CE66A4-80F4-4140-B5AB-BB0D2BF91C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79939730"/>
      </p:ext>
    </p:extLst>
  </p:cSld>
  <p:clrMapOvr>
    <a:masterClrMapping/>
  </p:clrMapOvr>
  <mc:AlternateContent xmlns:mc="http://schemas.openxmlformats.org/markup-compatibility/2006">
    <mc:Choice xmlns:p14="http://schemas.microsoft.com/office/powerpoint/2010/main" Requires="p14">
      <p:transition spd="slow" p14:dur="2000" advTm="7290"/>
    </mc:Choice>
    <mc:Fallback>
      <p:transition spd="slow" advTm="7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Antiprotozoal Drugs—Interactions #2</a:t>
            </a:r>
            <a:endParaRPr lang="en-IN" dirty="0"/>
          </a:p>
        </p:txBody>
      </p:sp>
      <p:pic>
        <p:nvPicPr>
          <p:cNvPr id="4" name="Content Placeholder 3" descr="This Picture Describes about the Antiprotozoal Drugs—Interactions "/>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5815" y="2534925"/>
            <a:ext cx="8228920" cy="1657975"/>
          </a:xfrm>
        </p:spPr>
      </p:pic>
      <p:pic>
        <p:nvPicPr>
          <p:cNvPr id="3" name="Audio 2">
            <a:hlinkClick r:id="" action="ppaction://media"/>
            <a:extLst>
              <a:ext uri="{FF2B5EF4-FFF2-40B4-BE49-F238E27FC236}">
                <a16:creationId xmlns:a16="http://schemas.microsoft.com/office/drawing/2014/main" id="{B9D08605-875A-4134-81BB-1BFE4F2C1B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15189095"/>
      </p:ext>
    </p:extLst>
  </p:cSld>
  <p:clrMapOvr>
    <a:masterClrMapping/>
  </p:clrMapOvr>
  <mc:AlternateContent xmlns:mc="http://schemas.openxmlformats.org/markup-compatibility/2006">
    <mc:Choice xmlns:p14="http://schemas.microsoft.com/office/powerpoint/2010/main" Requires="p14">
      <p:transition spd="slow" p14:dur="2000" advTm="3362"/>
    </mc:Choice>
    <mc:Fallback>
      <p:transition spd="slow" advTm="3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Antiparasitic Drug #12</a:t>
            </a:r>
            <a:endParaRPr lang="en-IN" dirty="0"/>
          </a:p>
        </p:txBody>
      </p:sp>
      <p:sp>
        <p:nvSpPr>
          <p:cNvPr id="3" name="Content Placeholder 2"/>
          <p:cNvSpPr>
            <a:spLocks noGrp="1"/>
          </p:cNvSpPr>
          <p:nvPr>
            <p:ph sz="half" idx="1"/>
          </p:nvPr>
        </p:nvSpPr>
        <p:spPr>
          <a:xfrm>
            <a:off x="330199" y="1566396"/>
            <a:ext cx="7397955" cy="3686175"/>
          </a:xfrm>
        </p:spPr>
        <p:txBody>
          <a:bodyPr/>
          <a:lstStyle/>
          <a:p>
            <a:r>
              <a:rPr lang="en-US" altLang="en-US" dirty="0"/>
              <a:t>Preadministration Assessment</a:t>
            </a:r>
          </a:p>
          <a:p>
            <a:r>
              <a:rPr lang="en-US" altLang="en-US" dirty="0"/>
              <a:t>Objective Data</a:t>
            </a:r>
          </a:p>
          <a:p>
            <a:pPr lvl="1"/>
            <a:r>
              <a:rPr lang="en-US" altLang="en-US" dirty="0"/>
              <a:t>General client appearance</a:t>
            </a:r>
          </a:p>
          <a:p>
            <a:pPr lvl="1"/>
            <a:r>
              <a:rPr lang="en-US" altLang="en-US" dirty="0"/>
              <a:t>Vital signs </a:t>
            </a:r>
          </a:p>
          <a:p>
            <a:pPr lvl="1"/>
            <a:r>
              <a:rPr lang="en-US" altLang="en-US" dirty="0"/>
              <a:t>Collection of stool specimens</a:t>
            </a:r>
          </a:p>
          <a:p>
            <a:r>
              <a:rPr lang="en-US" altLang="en-US" dirty="0"/>
              <a:t>Subjective Data</a:t>
            </a:r>
          </a:p>
          <a:p>
            <a:pPr lvl="1"/>
            <a:r>
              <a:rPr lang="en-US" altLang="en-US" dirty="0"/>
              <a:t>Description of bowel movements</a:t>
            </a:r>
          </a:p>
          <a:p>
            <a:pPr lvl="1"/>
            <a:r>
              <a:rPr lang="en-US" altLang="en-US" dirty="0"/>
              <a:t>History of travel or routine</a:t>
            </a:r>
          </a:p>
          <a:p>
            <a:endParaRPr lang="en-IN" dirty="0"/>
          </a:p>
        </p:txBody>
      </p:sp>
      <p:pic>
        <p:nvPicPr>
          <p:cNvPr id="8" name="Picture 2" descr="This Picture Describes about the Nursing Process—Client Receiving an Antifungal Drug ">
            <a:extLst>
              <a:ext uri="{FF2B5EF4-FFF2-40B4-BE49-F238E27FC236}">
                <a16:creationId xmlns:a16="http://schemas.microsoft.com/office/drawing/2014/main" id="{D87D191A-0C01-4EA9-91EE-2D0D7958F51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455728" y="4070555"/>
            <a:ext cx="3134286" cy="2089524"/>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5C586AB3-7455-49ED-BEFC-26A1DDDB9E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236124532"/>
      </p:ext>
    </p:extLst>
  </p:cSld>
  <p:clrMapOvr>
    <a:masterClrMapping/>
  </p:clrMapOvr>
  <mc:AlternateContent xmlns:mc="http://schemas.openxmlformats.org/markup-compatibility/2006">
    <mc:Choice xmlns:p14="http://schemas.microsoft.com/office/powerpoint/2010/main" Requires="p14">
      <p:transition spd="slow" p14:dur="2000" advTm="33859"/>
    </mc:Choice>
    <mc:Fallback>
      <p:transition spd="slow" advTm="33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Antiparasitic Drug #13</a:t>
            </a:r>
            <a:endParaRPr lang="en-IN" dirty="0"/>
          </a:p>
        </p:txBody>
      </p:sp>
      <p:sp>
        <p:nvSpPr>
          <p:cNvPr id="3" name="Content Placeholder 2"/>
          <p:cNvSpPr>
            <a:spLocks noGrp="1"/>
          </p:cNvSpPr>
          <p:nvPr>
            <p:ph sz="half" idx="1"/>
          </p:nvPr>
        </p:nvSpPr>
        <p:spPr>
          <a:xfrm>
            <a:off x="330199" y="1566396"/>
            <a:ext cx="7471697" cy="3686175"/>
          </a:xfrm>
        </p:spPr>
        <p:txBody>
          <a:bodyPr/>
          <a:lstStyle/>
          <a:p>
            <a:r>
              <a:rPr lang="en-US" altLang="en-US" dirty="0"/>
              <a:t>Ongoing Assessment</a:t>
            </a:r>
          </a:p>
          <a:p>
            <a:pPr lvl="1"/>
            <a:r>
              <a:rPr lang="en-US" altLang="en-US" dirty="0"/>
              <a:t>Inspect each stool for the passage of the helminth</a:t>
            </a:r>
          </a:p>
          <a:p>
            <a:pPr lvl="1"/>
            <a:r>
              <a:rPr lang="en-US" altLang="en-US" dirty="0"/>
              <a:t>If hospitalized, save each stool for transport to the lab per facility protocol</a:t>
            </a:r>
          </a:p>
          <a:p>
            <a:pPr lvl="1"/>
            <a:r>
              <a:rPr lang="en-US" altLang="en-US" dirty="0"/>
              <a:t>Acutely illness: monitor vital signs every 4 hours and record fluid intake/output </a:t>
            </a:r>
          </a:p>
          <a:p>
            <a:pPr lvl="1"/>
            <a:r>
              <a:rPr lang="en-US" altLang="en-US" dirty="0"/>
              <a:t>Observe client for adverse reactions and notify health care provider</a:t>
            </a:r>
          </a:p>
          <a:p>
            <a:endParaRPr lang="en-IN" dirty="0"/>
          </a:p>
        </p:txBody>
      </p:sp>
      <p:pic>
        <p:nvPicPr>
          <p:cNvPr id="8" name="Picture 2" descr="This Picture Describes about the Nursing Process—Client Receiving an Antifungal Drug ">
            <a:extLst>
              <a:ext uri="{FF2B5EF4-FFF2-40B4-BE49-F238E27FC236}">
                <a16:creationId xmlns:a16="http://schemas.microsoft.com/office/drawing/2014/main" id="{973A04B3-A959-40AD-8BB9-5DFA89AE57D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341807" y="4557994"/>
            <a:ext cx="1902209" cy="1902209"/>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0AF72529-640C-4DCF-9F6C-4C19DA1197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063689691"/>
      </p:ext>
    </p:extLst>
  </p:cSld>
  <p:clrMapOvr>
    <a:masterClrMapping/>
  </p:clrMapOvr>
  <mc:AlternateContent xmlns:mc="http://schemas.openxmlformats.org/markup-compatibility/2006">
    <mc:Choice xmlns:p14="http://schemas.microsoft.com/office/powerpoint/2010/main" Requires="p14">
      <p:transition spd="slow" p14:dur="2000" advTm="26418"/>
    </mc:Choice>
    <mc:Fallback>
      <p:transition spd="slow" advTm="26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Antiparasitic Drug #14</a:t>
            </a:r>
            <a:endParaRPr lang="en-IN" dirty="0"/>
          </a:p>
        </p:txBody>
      </p:sp>
      <p:sp>
        <p:nvSpPr>
          <p:cNvPr id="3" name="Content Placeholder 2"/>
          <p:cNvSpPr>
            <a:spLocks noGrp="1"/>
          </p:cNvSpPr>
          <p:nvPr>
            <p:ph idx="1"/>
          </p:nvPr>
        </p:nvSpPr>
        <p:spPr/>
        <p:txBody>
          <a:bodyPr/>
          <a:lstStyle/>
          <a:p>
            <a:r>
              <a:rPr lang="en-US" altLang="en-US" dirty="0"/>
              <a:t>Nursing Diagnoses</a:t>
            </a:r>
          </a:p>
          <a:p>
            <a:pPr lvl="1"/>
            <a:r>
              <a:rPr lang="en-US" altLang="en-US" dirty="0"/>
              <a:t>Diarrhea related to parasitic invasion of body</a:t>
            </a:r>
          </a:p>
          <a:p>
            <a:pPr lvl="1"/>
            <a:r>
              <a:rPr lang="en-US" altLang="en-US" dirty="0"/>
              <a:t>Hypovolemia/Dehydration related to parasitic invasion in body</a:t>
            </a:r>
          </a:p>
          <a:p>
            <a:pPr lvl="1"/>
            <a:r>
              <a:rPr lang="en-US" altLang="en-US" dirty="0"/>
              <a:t>Malnutrition related to adverse effects of drug therapy</a:t>
            </a:r>
          </a:p>
          <a:p>
            <a:pPr lvl="1"/>
            <a:r>
              <a:rPr lang="en-US" altLang="en-US" dirty="0"/>
              <a:t>Ineffective Airway Clearance related to adverse effects of drug therapy</a:t>
            </a:r>
          </a:p>
          <a:p>
            <a:endParaRPr lang="en-IN" dirty="0"/>
          </a:p>
        </p:txBody>
      </p:sp>
      <p:pic>
        <p:nvPicPr>
          <p:cNvPr id="2" name="Audio 1">
            <a:hlinkClick r:id="" action="ppaction://media"/>
            <a:extLst>
              <a:ext uri="{FF2B5EF4-FFF2-40B4-BE49-F238E27FC236}">
                <a16:creationId xmlns:a16="http://schemas.microsoft.com/office/drawing/2014/main" id="{79DF0CDA-D964-4CFB-8810-816738AFA8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44475251"/>
      </p:ext>
    </p:extLst>
  </p:cSld>
  <p:clrMapOvr>
    <a:masterClrMapping/>
  </p:clrMapOvr>
  <mc:AlternateContent xmlns:mc="http://schemas.openxmlformats.org/markup-compatibility/2006">
    <mc:Choice xmlns:p14="http://schemas.microsoft.com/office/powerpoint/2010/main" Requires="p14">
      <p:transition spd="slow" p14:dur="2000" advTm="24385"/>
    </mc:Choice>
    <mc:Fallback>
      <p:transition spd="slow" advTm="24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pPr eaLnBrk="1" hangingPunct="1"/>
            <a:r>
              <a:rPr lang="en-US" altLang="en-US" dirty="0">
                <a:cs typeface="Trebuchet MS" pitchFamily="34" charset="0"/>
              </a:rPr>
              <a:t>Nursing Process—Client Receiving an Antiparasitic Drug #15</a:t>
            </a:r>
          </a:p>
        </p:txBody>
      </p:sp>
      <p:sp>
        <p:nvSpPr>
          <p:cNvPr id="3" name="Content Placeholder 2"/>
          <p:cNvSpPr>
            <a:spLocks noGrp="1"/>
          </p:cNvSpPr>
          <p:nvPr>
            <p:ph idx="1"/>
          </p:nvPr>
        </p:nvSpPr>
        <p:spPr/>
        <p:txBody>
          <a:bodyPr/>
          <a:lstStyle/>
          <a:p>
            <a:r>
              <a:rPr lang="en-US" altLang="en-US" dirty="0"/>
              <a:t>Planning</a:t>
            </a:r>
          </a:p>
          <a:p>
            <a:pPr lvl="1"/>
            <a:r>
              <a:rPr lang="en-US" altLang="en-US" dirty="0"/>
              <a:t>Expected client outcomes depend on the reason for administration of the antiparasitic drug but may include:</a:t>
            </a:r>
          </a:p>
          <a:p>
            <a:pPr lvl="2"/>
            <a:r>
              <a:rPr lang="en-US" altLang="en-US" dirty="0"/>
              <a:t>Optimal response to therapy</a:t>
            </a:r>
          </a:p>
          <a:p>
            <a:pPr lvl="2"/>
            <a:r>
              <a:rPr lang="en-US" altLang="en-US" dirty="0"/>
              <a:t>Management of common adverse drug reactions</a:t>
            </a:r>
          </a:p>
          <a:p>
            <a:pPr lvl="2"/>
            <a:r>
              <a:rPr lang="en-US" altLang="en-US" dirty="0"/>
              <a:t>Confidence in and understanding of the prescribed medication regimen</a:t>
            </a:r>
          </a:p>
          <a:p>
            <a:endParaRPr lang="en-IN" dirty="0"/>
          </a:p>
        </p:txBody>
      </p:sp>
      <p:pic>
        <p:nvPicPr>
          <p:cNvPr id="2" name="Audio 1">
            <a:hlinkClick r:id="" action="ppaction://media"/>
            <a:extLst>
              <a:ext uri="{FF2B5EF4-FFF2-40B4-BE49-F238E27FC236}">
                <a16:creationId xmlns:a16="http://schemas.microsoft.com/office/drawing/2014/main" id="{B88C4437-7F4A-4190-86BC-7B3E7EC65E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34754318"/>
      </p:ext>
    </p:extLst>
  </p:cSld>
  <p:clrMapOvr>
    <a:masterClrMapping/>
  </p:clrMapOvr>
  <mc:AlternateContent xmlns:mc="http://schemas.openxmlformats.org/markup-compatibility/2006">
    <mc:Choice xmlns:p14="http://schemas.microsoft.com/office/powerpoint/2010/main" Requires="p14">
      <p:transition spd="slow" p14:dur="2000" advTm="20274"/>
    </mc:Choice>
    <mc:Fallback>
      <p:transition spd="slow" advTm="20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Antiparasitic Drug #16</a:t>
            </a:r>
            <a:endParaRPr lang="en-IN" dirty="0"/>
          </a:p>
        </p:txBody>
      </p:sp>
      <p:sp>
        <p:nvSpPr>
          <p:cNvPr id="3" name="Content Placeholder 2"/>
          <p:cNvSpPr>
            <a:spLocks noGrp="1"/>
          </p:cNvSpPr>
          <p:nvPr>
            <p:ph sz="half" idx="1"/>
          </p:nvPr>
        </p:nvSpPr>
        <p:spPr>
          <a:xfrm>
            <a:off x="330200" y="1566396"/>
            <a:ext cx="8371348" cy="3686175"/>
          </a:xfrm>
        </p:spPr>
        <p:txBody>
          <a:bodyPr/>
          <a:lstStyle/>
          <a:p>
            <a:r>
              <a:rPr lang="en-US" altLang="en-US" dirty="0"/>
              <a:t>Implementation</a:t>
            </a:r>
          </a:p>
          <a:p>
            <a:pPr lvl="1"/>
            <a:r>
              <a:rPr lang="en-US" altLang="en-US" dirty="0"/>
              <a:t>Promoting an optimal response to therapy</a:t>
            </a:r>
          </a:p>
          <a:p>
            <a:pPr lvl="2"/>
            <a:r>
              <a:rPr lang="en-US" altLang="en-US" dirty="0"/>
              <a:t>Instruct client and family in methods to prevent spreading infection</a:t>
            </a:r>
          </a:p>
          <a:p>
            <a:pPr lvl="2"/>
            <a:r>
              <a:rPr lang="en-US" altLang="en-US" dirty="0"/>
              <a:t>Isolation precautions per facility policy, safe handling of stool, and proper soiled bed linen handling</a:t>
            </a:r>
          </a:p>
          <a:p>
            <a:pPr lvl="2"/>
            <a:r>
              <a:rPr lang="en-US" altLang="en-US" dirty="0"/>
              <a:t>Pentamidine—client placed in a reclining or supine position</a:t>
            </a:r>
          </a:p>
          <a:p>
            <a:pPr lvl="2"/>
            <a:r>
              <a:rPr lang="en-US" altLang="en-US" dirty="0"/>
              <a:t>Instruct client that chloroquine therapy for malarial prophylaxis—should begin 2 weeks prior to potential exposure and continue for 6 to 8 weeks after leaving the area of potential exposure</a:t>
            </a:r>
          </a:p>
          <a:p>
            <a:pPr lvl="2"/>
            <a:endParaRPr lang="en-US" altLang="en-US" dirty="0"/>
          </a:p>
          <a:p>
            <a:endParaRPr lang="en-IN" dirty="0"/>
          </a:p>
        </p:txBody>
      </p:sp>
      <p:pic>
        <p:nvPicPr>
          <p:cNvPr id="5" name="Picture 2" descr="This Picture Describes about the Nursing Process—Client Receiving an Antifungal Drug ">
            <a:extLst>
              <a:ext uri="{FF2B5EF4-FFF2-40B4-BE49-F238E27FC236}">
                <a16:creationId xmlns:a16="http://schemas.microsoft.com/office/drawing/2014/main" id="{CD67929E-BEDC-4E2E-9931-8A30B65EF80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3647877" y="4984954"/>
            <a:ext cx="2552897" cy="1467916"/>
          </a:xfrm>
        </p:spPr>
      </p:pic>
      <p:pic>
        <p:nvPicPr>
          <p:cNvPr id="2" name="Audio 1">
            <a:hlinkClick r:id="" action="ppaction://media"/>
            <a:extLst>
              <a:ext uri="{FF2B5EF4-FFF2-40B4-BE49-F238E27FC236}">
                <a16:creationId xmlns:a16="http://schemas.microsoft.com/office/drawing/2014/main" id="{E862D6F5-4447-421A-80FF-FBA6A04286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83759453"/>
      </p:ext>
    </p:extLst>
  </p:cSld>
  <p:clrMapOvr>
    <a:masterClrMapping/>
  </p:clrMapOvr>
  <mc:AlternateContent xmlns:mc="http://schemas.openxmlformats.org/markup-compatibility/2006">
    <mc:Choice xmlns:p14="http://schemas.microsoft.com/office/powerpoint/2010/main" Requires="p14">
      <p:transition spd="slow" p14:dur="2000" advTm="68304"/>
    </mc:Choice>
    <mc:Fallback>
      <p:transition spd="slow" advTm="68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Antiparasitic Drug #17</a:t>
            </a:r>
            <a:endParaRPr lang="en-IN" dirty="0"/>
          </a:p>
        </p:txBody>
      </p:sp>
      <p:sp>
        <p:nvSpPr>
          <p:cNvPr id="3" name="Content Placeholder 2"/>
          <p:cNvSpPr>
            <a:spLocks noGrp="1"/>
          </p:cNvSpPr>
          <p:nvPr>
            <p:ph sz="half" idx="1"/>
          </p:nvPr>
        </p:nvSpPr>
        <p:spPr>
          <a:xfrm>
            <a:off x="330199" y="1566396"/>
            <a:ext cx="8223865" cy="3686175"/>
          </a:xfrm>
        </p:spPr>
        <p:txBody>
          <a:bodyPr/>
          <a:lstStyle/>
          <a:p>
            <a:r>
              <a:rPr lang="en-US" altLang="en-US" dirty="0"/>
              <a:t>Implementation</a:t>
            </a:r>
          </a:p>
          <a:p>
            <a:pPr lvl="1"/>
            <a:r>
              <a:rPr lang="en-US" altLang="en-US" dirty="0"/>
              <a:t>Monitoring and Managing Client’s Needs</a:t>
            </a:r>
          </a:p>
          <a:p>
            <a:pPr lvl="2"/>
            <a:r>
              <a:rPr lang="en-US" altLang="en-US" dirty="0"/>
              <a:t>Diarrhea</a:t>
            </a:r>
          </a:p>
          <a:p>
            <a:pPr lvl="3"/>
            <a:r>
              <a:rPr lang="en-US" altLang="en-US" dirty="0"/>
              <a:t>Take daily stool specimens to lab if ordered</a:t>
            </a:r>
          </a:p>
          <a:p>
            <a:pPr lvl="3"/>
            <a:r>
              <a:rPr lang="en-US" altLang="en-US" dirty="0"/>
              <a:t>Document the number, consistency, color, and frequency of stools</a:t>
            </a:r>
          </a:p>
          <a:p>
            <a:pPr lvl="3"/>
            <a:r>
              <a:rPr lang="en-US" altLang="en-US" dirty="0"/>
              <a:t>Stool specimens must be kept at or near body temperature</a:t>
            </a:r>
          </a:p>
          <a:p>
            <a:endParaRPr lang="en-IN" dirty="0"/>
          </a:p>
        </p:txBody>
      </p:sp>
      <p:pic>
        <p:nvPicPr>
          <p:cNvPr id="5" name="Picture 2" descr="This Picture Describes about the Nursing Process—Client Receiving an Antifungal Drug ">
            <a:extLst>
              <a:ext uri="{FF2B5EF4-FFF2-40B4-BE49-F238E27FC236}">
                <a16:creationId xmlns:a16="http://schemas.microsoft.com/office/drawing/2014/main" id="{D6EC20EB-D14C-4D3C-82D9-6F3CA32491B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3066921" y="4070554"/>
            <a:ext cx="2375233" cy="2375233"/>
          </a:xfrm>
        </p:spPr>
      </p:pic>
      <p:pic>
        <p:nvPicPr>
          <p:cNvPr id="2" name="Audio 1">
            <a:hlinkClick r:id="" action="ppaction://media"/>
            <a:extLst>
              <a:ext uri="{FF2B5EF4-FFF2-40B4-BE49-F238E27FC236}">
                <a16:creationId xmlns:a16="http://schemas.microsoft.com/office/drawing/2014/main" id="{A7E5A537-BC27-4365-9956-0C0BC445BC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08560530"/>
      </p:ext>
    </p:extLst>
  </p:cSld>
  <p:clrMapOvr>
    <a:masterClrMapping/>
  </p:clrMapOvr>
  <mc:AlternateContent xmlns:mc="http://schemas.openxmlformats.org/markup-compatibility/2006">
    <mc:Choice xmlns:p14="http://schemas.microsoft.com/office/powerpoint/2010/main" Requires="p14">
      <p:transition spd="slow" p14:dur="2000" advTm="22576"/>
    </mc:Choice>
    <mc:Fallback>
      <p:transition spd="slow" advTm="2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Antiparasitic Drug #18</a:t>
            </a:r>
            <a:endParaRPr lang="en-IN" dirty="0"/>
          </a:p>
        </p:txBody>
      </p:sp>
      <p:sp>
        <p:nvSpPr>
          <p:cNvPr id="3" name="Content Placeholder 2"/>
          <p:cNvSpPr>
            <a:spLocks noGrp="1"/>
          </p:cNvSpPr>
          <p:nvPr>
            <p:ph sz="half" idx="1"/>
          </p:nvPr>
        </p:nvSpPr>
        <p:spPr>
          <a:xfrm>
            <a:off x="330200" y="1433664"/>
            <a:ext cx="8592574" cy="3686175"/>
          </a:xfrm>
        </p:spPr>
        <p:txBody>
          <a:bodyPr/>
          <a:lstStyle/>
          <a:p>
            <a:r>
              <a:rPr lang="en-US" altLang="en-US" dirty="0"/>
              <a:t>Implementation</a:t>
            </a:r>
          </a:p>
          <a:p>
            <a:pPr lvl="1"/>
            <a:r>
              <a:rPr lang="en-US" altLang="en-US" dirty="0"/>
              <a:t>Monitoring and Managing Client Needs</a:t>
            </a:r>
          </a:p>
          <a:p>
            <a:pPr lvl="2"/>
            <a:r>
              <a:rPr lang="en-US" altLang="en-US" dirty="0"/>
              <a:t>Hypovolemia/Dehydration</a:t>
            </a:r>
          </a:p>
          <a:p>
            <a:pPr lvl="3"/>
            <a:r>
              <a:rPr lang="en-US" altLang="en-US" dirty="0"/>
              <a:t>Monitor fluid intake and output</a:t>
            </a:r>
          </a:p>
          <a:p>
            <a:pPr lvl="3"/>
            <a:r>
              <a:rPr lang="en-US" altLang="en-US" dirty="0"/>
              <a:t>Keep the client clean and room free of odor</a:t>
            </a:r>
          </a:p>
          <a:p>
            <a:pPr lvl="3"/>
            <a:r>
              <a:rPr lang="en-US" altLang="en-US" dirty="0"/>
              <a:t>Notify provider of signs of dehydration</a:t>
            </a:r>
          </a:p>
          <a:p>
            <a:pPr lvl="3"/>
            <a:r>
              <a:rPr lang="en-US" altLang="en-US" dirty="0"/>
              <a:t>Encourage oral fluids</a:t>
            </a:r>
          </a:p>
          <a:p>
            <a:pPr lvl="3"/>
            <a:r>
              <a:rPr lang="en-US" altLang="en-US" dirty="0"/>
              <a:t>IV fluid and electrolyte replacement if indicated and ordered by provider</a:t>
            </a:r>
          </a:p>
          <a:p>
            <a:endParaRPr lang="en-IN" dirty="0"/>
          </a:p>
        </p:txBody>
      </p:sp>
      <p:pic>
        <p:nvPicPr>
          <p:cNvPr id="5" name="Content Placeholder 4" descr="This Picture Describes about the Nursing Process—Client Receiving an Antifungal Drug ">
            <a:extLst>
              <a:ext uri="{FF2B5EF4-FFF2-40B4-BE49-F238E27FC236}">
                <a16:creationId xmlns:a16="http://schemas.microsoft.com/office/drawing/2014/main" id="{3342BC4A-F428-4375-BEB6-443B43183F0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3082411" y="4703977"/>
            <a:ext cx="2486255" cy="1663279"/>
          </a:xfrm>
        </p:spPr>
      </p:pic>
      <p:pic>
        <p:nvPicPr>
          <p:cNvPr id="2" name="Audio 1">
            <a:hlinkClick r:id="" action="ppaction://media"/>
            <a:extLst>
              <a:ext uri="{FF2B5EF4-FFF2-40B4-BE49-F238E27FC236}">
                <a16:creationId xmlns:a16="http://schemas.microsoft.com/office/drawing/2014/main" id="{871320D0-8725-4F91-B4F0-C03257AE63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20752582"/>
      </p:ext>
    </p:extLst>
  </p:cSld>
  <p:clrMapOvr>
    <a:masterClrMapping/>
  </p:clrMapOvr>
  <mc:AlternateContent xmlns:mc="http://schemas.openxmlformats.org/markup-compatibility/2006">
    <mc:Choice xmlns:p14="http://schemas.microsoft.com/office/powerpoint/2010/main" Requires="p14">
      <p:transition spd="slow" p14:dur="2000" advTm="27830"/>
    </mc:Choice>
    <mc:Fallback>
      <p:transition spd="slow" advTm="27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Antiparasitic Drug #19</a:t>
            </a:r>
            <a:endParaRPr lang="en-IN" dirty="0"/>
          </a:p>
        </p:txBody>
      </p:sp>
      <p:sp>
        <p:nvSpPr>
          <p:cNvPr id="3" name="Content Placeholder 2"/>
          <p:cNvSpPr>
            <a:spLocks noGrp="1"/>
          </p:cNvSpPr>
          <p:nvPr>
            <p:ph sz="half" idx="1"/>
          </p:nvPr>
        </p:nvSpPr>
        <p:spPr>
          <a:xfrm>
            <a:off x="330199" y="1507404"/>
            <a:ext cx="8386097" cy="3686175"/>
          </a:xfrm>
        </p:spPr>
        <p:txBody>
          <a:bodyPr/>
          <a:lstStyle/>
          <a:p>
            <a:r>
              <a:rPr lang="en-US" altLang="en-US" dirty="0"/>
              <a:t>Implementation</a:t>
            </a:r>
          </a:p>
          <a:p>
            <a:pPr lvl="1"/>
            <a:r>
              <a:rPr lang="en-US" altLang="en-US" dirty="0"/>
              <a:t>Monitoring and Managing Client Needs</a:t>
            </a:r>
          </a:p>
          <a:p>
            <a:pPr lvl="2"/>
            <a:r>
              <a:rPr lang="en-US" altLang="en-US" dirty="0"/>
              <a:t>Malnutrition</a:t>
            </a:r>
          </a:p>
          <a:p>
            <a:pPr lvl="3"/>
            <a:r>
              <a:rPr lang="en-US" altLang="en-US" dirty="0"/>
              <a:t>Give medication with food to help with GI adverse effects (nausea)</a:t>
            </a:r>
          </a:p>
          <a:p>
            <a:pPr lvl="3"/>
            <a:r>
              <a:rPr lang="en-US" altLang="en-US" dirty="0"/>
              <a:t>Encourage frequent small meals of easily digested food</a:t>
            </a:r>
          </a:p>
          <a:p>
            <a:pPr lvl="3"/>
            <a:r>
              <a:rPr lang="en-US" altLang="en-US" dirty="0"/>
              <a:t>Assess client’s eating habits, food preferences, and food aversions</a:t>
            </a:r>
          </a:p>
          <a:p>
            <a:pPr lvl="3"/>
            <a:r>
              <a:rPr lang="en-US" altLang="en-US" dirty="0"/>
              <a:t>Take a daily weight and monitor for any changes</a:t>
            </a:r>
          </a:p>
          <a:p>
            <a:pPr lvl="3"/>
            <a:r>
              <a:rPr lang="en-US" altLang="en-US" dirty="0"/>
              <a:t>Ensure that meals are nutritionally well-balanced, appetizing, and attractively served</a:t>
            </a:r>
          </a:p>
          <a:p>
            <a:pPr lvl="3"/>
            <a:r>
              <a:rPr lang="en-US" altLang="en-US" dirty="0"/>
              <a:t>Refer to registered dietitian if indicated</a:t>
            </a:r>
          </a:p>
          <a:p>
            <a:endParaRPr lang="en-IN" dirty="0"/>
          </a:p>
        </p:txBody>
      </p:sp>
      <p:pic>
        <p:nvPicPr>
          <p:cNvPr id="8" name="Picture 2" descr="This Picture Describes about the Nursing Process—Client Receiving an Antifungal Drug ">
            <a:extLst>
              <a:ext uri="{FF2B5EF4-FFF2-40B4-BE49-F238E27FC236}">
                <a16:creationId xmlns:a16="http://schemas.microsoft.com/office/drawing/2014/main" id="{F0FFFE89-BB34-4FE1-9AC6-DFC44023E93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533535" y="4829022"/>
            <a:ext cx="2084565" cy="16502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3F4826A1-C8A7-422D-A9EA-A5404B9D0E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22769522"/>
      </p:ext>
    </p:extLst>
  </p:cSld>
  <p:clrMapOvr>
    <a:masterClrMapping/>
  </p:clrMapOvr>
  <mc:AlternateContent xmlns:mc="http://schemas.openxmlformats.org/markup-compatibility/2006">
    <mc:Choice xmlns:p14="http://schemas.microsoft.com/office/powerpoint/2010/main" Requires="p14">
      <p:transition spd="slow" p14:dur="2000" advTm="56840"/>
    </mc:Choice>
    <mc:Fallback>
      <p:transition spd="slow" advTm="56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Antifungal Drugs—Actions</a:t>
            </a:r>
            <a:endParaRPr lang="en-IN" dirty="0"/>
          </a:p>
        </p:txBody>
      </p:sp>
      <p:sp>
        <p:nvSpPr>
          <p:cNvPr id="3" name="Content Placeholder 2"/>
          <p:cNvSpPr>
            <a:spLocks noGrp="1"/>
          </p:cNvSpPr>
          <p:nvPr>
            <p:ph idx="1"/>
          </p:nvPr>
        </p:nvSpPr>
        <p:spPr/>
        <p:txBody>
          <a:bodyPr/>
          <a:lstStyle/>
          <a:p>
            <a:pPr eaLnBrk="1" hangingPunct="1"/>
            <a:r>
              <a:rPr lang="en-US" altLang="en-US" i="1" dirty="0">
                <a:cs typeface="Trebuchet MS" pitchFamily="34" charset="0"/>
              </a:rPr>
              <a:t>Fungicidal</a:t>
            </a:r>
            <a:r>
              <a:rPr lang="en-US" altLang="en-US" dirty="0">
                <a:cs typeface="Trebuchet MS" pitchFamily="34" charset="0"/>
              </a:rPr>
              <a:t> or </a:t>
            </a:r>
            <a:r>
              <a:rPr lang="en-US" altLang="en-US" i="1" dirty="0">
                <a:cs typeface="Trebuchet MS" pitchFamily="34" charset="0"/>
              </a:rPr>
              <a:t>fungistatic</a:t>
            </a:r>
            <a:r>
              <a:rPr lang="en-US" altLang="en-US" dirty="0">
                <a:cs typeface="Trebuchet MS" pitchFamily="34" charset="0"/>
              </a:rPr>
              <a:t>: action is related to their concentration in body tissues</a:t>
            </a:r>
          </a:p>
          <a:p>
            <a:pPr eaLnBrk="1" hangingPunct="1"/>
            <a:r>
              <a:rPr lang="en-US" altLang="en-US" dirty="0">
                <a:cs typeface="Trebuchet MS" pitchFamily="34" charset="0"/>
              </a:rPr>
              <a:t>Some antifungal drugs (e.g., nystatin) are thought to have an effect on the cell membrane of the fungus</a:t>
            </a:r>
          </a:p>
          <a:p>
            <a:pPr eaLnBrk="1" hangingPunct="1"/>
            <a:r>
              <a:rPr lang="en-US" altLang="en-US" dirty="0">
                <a:cs typeface="Trebuchet MS" pitchFamily="34" charset="0"/>
              </a:rPr>
              <a:t>Fluconazole is a fungistatic that works by depleting the sterols in the fungus cells</a:t>
            </a:r>
          </a:p>
          <a:p>
            <a:endParaRPr lang="en-IN" dirty="0"/>
          </a:p>
        </p:txBody>
      </p:sp>
      <p:pic>
        <p:nvPicPr>
          <p:cNvPr id="4" name="Audio 3">
            <a:hlinkClick r:id="" action="ppaction://media"/>
            <a:extLst>
              <a:ext uri="{FF2B5EF4-FFF2-40B4-BE49-F238E27FC236}">
                <a16:creationId xmlns:a16="http://schemas.microsoft.com/office/drawing/2014/main" id="{F6E1A153-B91C-443B-958D-F571D96BB6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83434791"/>
      </p:ext>
    </p:extLst>
  </p:cSld>
  <p:clrMapOvr>
    <a:masterClrMapping/>
  </p:clrMapOvr>
  <mc:AlternateContent xmlns:mc="http://schemas.openxmlformats.org/markup-compatibility/2006">
    <mc:Choice xmlns:p14="http://schemas.microsoft.com/office/powerpoint/2010/main" Requires="p14">
      <p:transition spd="slow" p14:dur="2000" advTm="74004"/>
    </mc:Choice>
    <mc:Fallback>
      <p:transition spd="slow" advTm="74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Antiparasitic Drug #20</a:t>
            </a:r>
            <a:endParaRPr lang="en-IN" dirty="0"/>
          </a:p>
        </p:txBody>
      </p:sp>
      <p:sp>
        <p:nvSpPr>
          <p:cNvPr id="3" name="Content Placeholder 2"/>
          <p:cNvSpPr>
            <a:spLocks noGrp="1"/>
          </p:cNvSpPr>
          <p:nvPr>
            <p:ph sz="half" idx="1"/>
          </p:nvPr>
        </p:nvSpPr>
        <p:spPr>
          <a:xfrm>
            <a:off x="330200" y="1566396"/>
            <a:ext cx="8430342" cy="3686175"/>
          </a:xfrm>
        </p:spPr>
        <p:txBody>
          <a:bodyPr/>
          <a:lstStyle/>
          <a:p>
            <a:r>
              <a:rPr lang="en-US" altLang="en-US" dirty="0"/>
              <a:t>Implementation</a:t>
            </a:r>
          </a:p>
          <a:p>
            <a:pPr lvl="1"/>
            <a:r>
              <a:rPr lang="en-US" altLang="en-US" dirty="0"/>
              <a:t>Monitoring and Managing Client Needs</a:t>
            </a:r>
          </a:p>
          <a:p>
            <a:pPr lvl="2"/>
            <a:r>
              <a:rPr lang="en-US" altLang="en-US" dirty="0"/>
              <a:t>Ineffective Airway Clearance</a:t>
            </a:r>
          </a:p>
          <a:p>
            <a:pPr lvl="3"/>
            <a:r>
              <a:rPr lang="en-US" altLang="en-US" dirty="0"/>
              <a:t>Bronchospasm can occur with inhaled treatments of pentamidine</a:t>
            </a:r>
          </a:p>
          <a:p>
            <a:pPr lvl="3"/>
            <a:r>
              <a:rPr lang="en-US" altLang="en-US" dirty="0"/>
              <a:t>Administer a bronchodilator if prescribed by the primary health care provider prior to the pentamidine treatment</a:t>
            </a:r>
          </a:p>
          <a:p>
            <a:pPr lvl="3"/>
            <a:r>
              <a:rPr lang="en-US" altLang="en-US" dirty="0"/>
              <a:t>Teach client and family proper administration of pentamidine and care of the respiratory equipment</a:t>
            </a:r>
          </a:p>
          <a:p>
            <a:endParaRPr lang="en-IN" dirty="0"/>
          </a:p>
        </p:txBody>
      </p:sp>
      <p:pic>
        <p:nvPicPr>
          <p:cNvPr id="5" name="Picture 2" descr="This Picture Describes about the Nursing Process—Client Receiving an Antifungal Drug ">
            <a:extLst>
              <a:ext uri="{FF2B5EF4-FFF2-40B4-BE49-F238E27FC236}">
                <a16:creationId xmlns:a16="http://schemas.microsoft.com/office/drawing/2014/main" id="{E650E14A-48B4-402C-8574-3C4BE67E4EC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6032090" y="4468789"/>
            <a:ext cx="2398994" cy="1801579"/>
          </a:xfrm>
        </p:spPr>
      </p:pic>
      <p:pic>
        <p:nvPicPr>
          <p:cNvPr id="2" name="Audio 1">
            <a:hlinkClick r:id="" action="ppaction://media"/>
            <a:extLst>
              <a:ext uri="{FF2B5EF4-FFF2-40B4-BE49-F238E27FC236}">
                <a16:creationId xmlns:a16="http://schemas.microsoft.com/office/drawing/2014/main" id="{9E394AED-6F3B-46B4-B1E7-93536676BF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14577100"/>
      </p:ext>
    </p:extLst>
  </p:cSld>
  <p:clrMapOvr>
    <a:masterClrMapping/>
  </p:clrMapOvr>
  <mc:AlternateContent xmlns:mc="http://schemas.openxmlformats.org/markup-compatibility/2006">
    <mc:Choice xmlns:p14="http://schemas.microsoft.com/office/powerpoint/2010/main" Requires="p14">
      <p:transition spd="slow" p14:dur="2000" advTm="27449"/>
    </mc:Choice>
    <mc:Fallback>
      <p:transition spd="slow" advTm="27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Antiparasitic Drug #21</a:t>
            </a:r>
            <a:endParaRPr lang="en-IN" dirty="0"/>
          </a:p>
        </p:txBody>
      </p:sp>
      <p:sp>
        <p:nvSpPr>
          <p:cNvPr id="3" name="Content Placeholder 2"/>
          <p:cNvSpPr>
            <a:spLocks noGrp="1"/>
          </p:cNvSpPr>
          <p:nvPr>
            <p:ph sz="half" idx="1"/>
          </p:nvPr>
        </p:nvSpPr>
        <p:spPr>
          <a:xfrm>
            <a:off x="330200" y="1566396"/>
            <a:ext cx="8297606" cy="3686175"/>
          </a:xfrm>
        </p:spPr>
        <p:txBody>
          <a:bodyPr/>
          <a:lstStyle/>
          <a:p>
            <a:r>
              <a:rPr lang="en-US" altLang="en-US" sz="2000" dirty="0"/>
              <a:t>Implementation—Educating the Client and Family</a:t>
            </a:r>
          </a:p>
          <a:p>
            <a:pPr lvl="1"/>
            <a:r>
              <a:rPr lang="en-US" altLang="en-US" sz="1800" dirty="0"/>
              <a:t>Develop a teaching plan for the client and family to include:</a:t>
            </a:r>
          </a:p>
          <a:p>
            <a:pPr lvl="2"/>
            <a:r>
              <a:rPr lang="en-US" altLang="en-US" sz="1600" dirty="0"/>
              <a:t>Educate client and family in the complete instructions on taking the drug and to follow provider orders exactly</a:t>
            </a:r>
          </a:p>
          <a:p>
            <a:pPr lvl="2"/>
            <a:r>
              <a:rPr lang="en-US" altLang="en-US" sz="1600" dirty="0"/>
              <a:t>Follow up stool specimens</a:t>
            </a:r>
          </a:p>
          <a:p>
            <a:pPr lvl="2"/>
            <a:r>
              <a:rPr lang="en-US" altLang="en-US" sz="1600" dirty="0"/>
              <a:t>Proper clothing and linen washing, disinfections of toilet facilities daily</a:t>
            </a:r>
          </a:p>
          <a:p>
            <a:pPr lvl="2"/>
            <a:r>
              <a:rPr lang="en-US" altLang="en-US" sz="1600" dirty="0"/>
              <a:t>Daily bathing</a:t>
            </a:r>
          </a:p>
          <a:p>
            <a:pPr lvl="2"/>
            <a:r>
              <a:rPr lang="en-US" altLang="en-US" sz="1600" dirty="0"/>
              <a:t>Thorough handwashing</a:t>
            </a:r>
          </a:p>
          <a:p>
            <a:endParaRPr lang="en-IN" sz="2000" dirty="0"/>
          </a:p>
        </p:txBody>
      </p:sp>
      <p:pic>
        <p:nvPicPr>
          <p:cNvPr id="8" name="Picture 2" descr="This Picture Describes about the Nursing Process—Client Receiving an Antifungal Drug ">
            <a:extLst>
              <a:ext uri="{FF2B5EF4-FFF2-40B4-BE49-F238E27FC236}">
                <a16:creationId xmlns:a16="http://schemas.microsoft.com/office/drawing/2014/main" id="{2B972CC6-DBA4-40A3-AF52-ADC320142E2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899355" y="4395805"/>
            <a:ext cx="2428080" cy="161872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D8A89F24-93D3-45CA-AD56-199B5032F5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62371273"/>
      </p:ext>
    </p:extLst>
  </p:cSld>
  <p:clrMapOvr>
    <a:masterClrMapping/>
  </p:clrMapOvr>
  <mc:AlternateContent xmlns:mc="http://schemas.openxmlformats.org/markup-compatibility/2006">
    <mc:Choice xmlns:p14="http://schemas.microsoft.com/office/powerpoint/2010/main" Requires="p14">
      <p:transition spd="slow" p14:dur="2000" advTm="43378"/>
    </mc:Choice>
    <mc:Fallback>
      <p:transition spd="slow" advTm="43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Antiparasitic Drug #22</a:t>
            </a:r>
            <a:endParaRPr lang="en-IN" dirty="0"/>
          </a:p>
        </p:txBody>
      </p:sp>
      <p:sp>
        <p:nvSpPr>
          <p:cNvPr id="3" name="Content Placeholder 2"/>
          <p:cNvSpPr>
            <a:spLocks noGrp="1"/>
          </p:cNvSpPr>
          <p:nvPr>
            <p:ph sz="half" idx="1"/>
          </p:nvPr>
        </p:nvSpPr>
        <p:spPr>
          <a:xfrm>
            <a:off x="330199" y="1566396"/>
            <a:ext cx="8253361" cy="3686175"/>
          </a:xfrm>
        </p:spPr>
        <p:txBody>
          <a:bodyPr/>
          <a:lstStyle/>
          <a:p>
            <a:r>
              <a:rPr lang="en-US" altLang="en-US" dirty="0"/>
              <a:t>Implementation—Educating the Client and Family</a:t>
            </a:r>
          </a:p>
          <a:p>
            <a:pPr lvl="1"/>
            <a:r>
              <a:rPr lang="en-US" altLang="en-US" dirty="0"/>
              <a:t>Develop a teaching plan for the client and family to include:</a:t>
            </a:r>
          </a:p>
          <a:p>
            <a:pPr lvl="2"/>
            <a:r>
              <a:rPr lang="en-US" altLang="en-US" dirty="0"/>
              <a:t>Instruction specific to occupation (food handlers and childcare workers)</a:t>
            </a:r>
          </a:p>
          <a:p>
            <a:pPr lvl="2"/>
            <a:r>
              <a:rPr lang="en-US" altLang="en-US" dirty="0"/>
              <a:t>Report adverse reactions</a:t>
            </a:r>
          </a:p>
          <a:p>
            <a:pPr lvl="2"/>
            <a:r>
              <a:rPr lang="en-US" altLang="en-US" dirty="0"/>
              <a:t>Considerations for pregnant clients or clients using contraception</a:t>
            </a:r>
          </a:p>
          <a:p>
            <a:endParaRPr lang="en-IN" dirty="0"/>
          </a:p>
        </p:txBody>
      </p:sp>
      <p:pic>
        <p:nvPicPr>
          <p:cNvPr id="8" name="Picture 2" descr="This Picture Describes about the Nursing Process—Client Receiving an Antifungal Drug ">
            <a:extLst>
              <a:ext uri="{FF2B5EF4-FFF2-40B4-BE49-F238E27FC236}">
                <a16:creationId xmlns:a16="http://schemas.microsoft.com/office/drawing/2014/main" id="{1A69BEEA-70C7-455A-AAB8-8992D66C7E9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3436375" y="4232013"/>
            <a:ext cx="2921742" cy="195150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D7BDCA22-8BEC-414C-AA8B-11A20D5C35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24797762"/>
      </p:ext>
    </p:extLst>
  </p:cSld>
  <p:clrMapOvr>
    <a:masterClrMapping/>
  </p:clrMapOvr>
  <mc:AlternateContent xmlns:mc="http://schemas.openxmlformats.org/markup-compatibility/2006">
    <mc:Choice xmlns:p14="http://schemas.microsoft.com/office/powerpoint/2010/main" Requires="p14">
      <p:transition spd="slow" p14:dur="2000" advTm="52896"/>
    </mc:Choice>
    <mc:Fallback>
      <p:transition spd="slow" advTm="52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Turn and Talk—Case Study #1</a:t>
            </a:r>
            <a:endParaRPr lang="en-IN" dirty="0"/>
          </a:p>
        </p:txBody>
      </p:sp>
      <p:sp>
        <p:nvSpPr>
          <p:cNvPr id="3" name="Content Placeholder 2"/>
          <p:cNvSpPr>
            <a:spLocks noGrp="1"/>
          </p:cNvSpPr>
          <p:nvPr>
            <p:ph sz="half" idx="1"/>
          </p:nvPr>
        </p:nvSpPr>
        <p:spPr>
          <a:xfrm>
            <a:off x="330199" y="1389420"/>
            <a:ext cx="8032135" cy="3686175"/>
          </a:xfrm>
        </p:spPr>
        <p:txBody>
          <a:bodyPr/>
          <a:lstStyle/>
          <a:p>
            <a:r>
              <a:rPr lang="en-US" sz="1800" dirty="0">
                <a:cs typeface="Trebuchet MS" pitchFamily="34" charset="0"/>
              </a:rPr>
              <a:t>A 24-year-old woman presents today complaining of irritation and soreness in her mouth and throat.  She is 2 years status post kidney transplant. Current medications include prednisone 5 mg every day, tacrolimus 1 mg twice a day, mycophenolate mofetil 500 mg two capsules twice a day, warfarin 5 mg every day, enalapril 10 mg every day, simvastatin 10 mg every day, Ortho Novum 7/7/7 every day, Advair (fluticasone and salmeterol combination inhaler) 250/50 one inhalation twice a day, and albuterol inhaler two puffs every 4 to 6 hours as needed for wheezing and shortness of breath.</a:t>
            </a:r>
          </a:p>
          <a:p>
            <a:pPr>
              <a:buFont typeface="+mj-lt"/>
              <a:buAutoNum type="arabicPeriod"/>
            </a:pPr>
            <a:r>
              <a:rPr lang="en-US" sz="1800" dirty="0">
                <a:cs typeface="Trebuchet MS" pitchFamily="34" charset="0"/>
              </a:rPr>
              <a:t>Which of the client’s  medications or medical conditions put her at risk for a fungal infection?</a:t>
            </a:r>
          </a:p>
          <a:p>
            <a:pPr>
              <a:buFont typeface="+mj-lt"/>
              <a:buAutoNum type="arabicPeriod"/>
            </a:pPr>
            <a:r>
              <a:rPr lang="en-US" sz="1800" dirty="0">
                <a:cs typeface="Trebuchet MS" pitchFamily="34" charset="0"/>
              </a:rPr>
              <a:t>The physician diagnoses the client with oral candidiasis and prescribes nystatin suspension 1 teaspoonful four times a day for 7 days. How should the nurse counsel her to use the suspension as part of the nurse’s teaching plan?</a:t>
            </a:r>
          </a:p>
        </p:txBody>
      </p:sp>
      <p:pic>
        <p:nvPicPr>
          <p:cNvPr id="5" name="Content Placeholder 4" descr="This Picture Describes about the Turn and Talk—Case Study">
            <a:extLst>
              <a:ext uri="{FF2B5EF4-FFF2-40B4-BE49-F238E27FC236}">
                <a16:creationId xmlns:a16="http://schemas.microsoft.com/office/drawing/2014/main" id="{19908FFE-F52F-42D6-B015-9F88D5E5FDD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01056" y="5431760"/>
            <a:ext cx="1841500" cy="1231900"/>
          </a:xfrm>
          <a:prstGeom prst="rect">
            <a:avLst/>
          </a:prstGeom>
        </p:spPr>
      </p:pic>
      <p:pic>
        <p:nvPicPr>
          <p:cNvPr id="4" name="Audio 3">
            <a:hlinkClick r:id="" action="ppaction://media"/>
            <a:extLst>
              <a:ext uri="{FF2B5EF4-FFF2-40B4-BE49-F238E27FC236}">
                <a16:creationId xmlns:a16="http://schemas.microsoft.com/office/drawing/2014/main" id="{A2E12D4C-53FF-47E3-8D31-D4BEB656A8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78652845"/>
      </p:ext>
    </p:extLst>
  </p:cSld>
  <p:clrMapOvr>
    <a:masterClrMapping/>
  </p:clrMapOvr>
  <mc:AlternateContent xmlns:mc="http://schemas.openxmlformats.org/markup-compatibility/2006">
    <mc:Choice xmlns:p14="http://schemas.microsoft.com/office/powerpoint/2010/main" Requires="p14">
      <p:transition spd="slow" p14:dur="2000" advTm="25855"/>
    </mc:Choice>
    <mc:Fallback>
      <p:transition spd="slow" advTm="25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717289"/>
            <a:ext cx="8524875" cy="387798"/>
          </a:xfrm>
        </p:spPr>
        <p:txBody>
          <a:bodyPr/>
          <a:lstStyle/>
          <a:p>
            <a:r>
              <a:rPr lang="en-US" altLang="en-US" dirty="0">
                <a:cs typeface="Trebuchet MS" pitchFamily="34" charset="0"/>
              </a:rPr>
              <a:t>Turn and Talk—Case Study #2</a:t>
            </a:r>
            <a:endParaRPr lang="en-IN" dirty="0"/>
          </a:p>
        </p:txBody>
      </p:sp>
      <p:sp>
        <p:nvSpPr>
          <p:cNvPr id="3" name="Content Placeholder 2"/>
          <p:cNvSpPr>
            <a:spLocks noGrp="1"/>
          </p:cNvSpPr>
          <p:nvPr>
            <p:ph sz="half" idx="1"/>
          </p:nvPr>
        </p:nvSpPr>
        <p:spPr>
          <a:xfrm>
            <a:off x="330200" y="1566396"/>
            <a:ext cx="8592574" cy="3686175"/>
          </a:xfrm>
        </p:spPr>
        <p:txBody>
          <a:bodyPr/>
          <a:lstStyle/>
          <a:p>
            <a:r>
              <a:rPr lang="en-US" sz="2000" dirty="0"/>
              <a:t>A 24-year-old woman presents today complaining of irritation and soreness in her mouth and throat.  She is 2 years status post kidney transplant. Current medications include prednisone 5 mg every day, tacrolimus 1 mg twice a day, mycophenolate mofetil 500 mg two capsules twice a day, warfarin 5 mg every day, enalapril 10 mg every day, simvastatin 10 mg every day, Ortho Novum 7/7/7 every day, Advair (fluticasone and salmeterol combination inhaler) 250/50 one inhalation twice a day, and albuterol inhaler two puffs every 4 to 6 hours as needed for wheezing and shortness of breath</a:t>
            </a:r>
          </a:p>
          <a:p>
            <a:r>
              <a:rPr lang="en-US" sz="2000" dirty="0"/>
              <a:t>What adverse effects should the nurse tell the client to expect?</a:t>
            </a:r>
          </a:p>
          <a:p>
            <a:r>
              <a:rPr lang="en-US" sz="2000" dirty="0"/>
              <a:t>Under what circumstances should the nurse tell the client to contact the physician?</a:t>
            </a:r>
          </a:p>
          <a:p>
            <a:endParaRPr lang="en-IN" sz="2000" dirty="0"/>
          </a:p>
        </p:txBody>
      </p:sp>
      <p:pic>
        <p:nvPicPr>
          <p:cNvPr id="5" name="Content Placeholder 4" descr="This Picture Describes about the Turn and Talk—Case Study">
            <a:extLst>
              <a:ext uri="{FF2B5EF4-FFF2-40B4-BE49-F238E27FC236}">
                <a16:creationId xmlns:a16="http://schemas.microsoft.com/office/drawing/2014/main" id="{19908FFE-F52F-42D6-B015-9F88D5E5FDD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306088" y="5213146"/>
            <a:ext cx="1841500" cy="1231900"/>
          </a:xfrm>
        </p:spPr>
      </p:pic>
      <p:pic>
        <p:nvPicPr>
          <p:cNvPr id="2" name="Audio 1">
            <a:hlinkClick r:id="" action="ppaction://media"/>
            <a:extLst>
              <a:ext uri="{FF2B5EF4-FFF2-40B4-BE49-F238E27FC236}">
                <a16:creationId xmlns:a16="http://schemas.microsoft.com/office/drawing/2014/main" id="{5D09972C-CB27-4F5C-9D5F-78C268E59E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39569680"/>
      </p:ext>
    </p:extLst>
  </p:cSld>
  <p:clrMapOvr>
    <a:masterClrMapping/>
  </p:clrMapOvr>
  <mc:AlternateContent xmlns:mc="http://schemas.openxmlformats.org/markup-compatibility/2006">
    <mc:Choice xmlns:p14="http://schemas.microsoft.com/office/powerpoint/2010/main" Requires="p14">
      <p:transition spd="slow" p14:dur="2000" advTm="918"/>
    </mc:Choice>
    <mc:Fallback>
      <p:transition spd="slow" advTm="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Antifungal Drugs—Uses</a:t>
            </a:r>
            <a:endParaRPr lang="en-IN" dirty="0"/>
          </a:p>
        </p:txBody>
      </p:sp>
      <p:sp>
        <p:nvSpPr>
          <p:cNvPr id="3" name="Content Placeholder 2"/>
          <p:cNvSpPr>
            <a:spLocks noGrp="1"/>
          </p:cNvSpPr>
          <p:nvPr>
            <p:ph sz="half" idx="1"/>
          </p:nvPr>
        </p:nvSpPr>
        <p:spPr>
          <a:xfrm>
            <a:off x="330200" y="1566396"/>
            <a:ext cx="8371348" cy="3686175"/>
          </a:xfrm>
        </p:spPr>
        <p:txBody>
          <a:bodyPr/>
          <a:lstStyle/>
          <a:p>
            <a:pPr eaLnBrk="1" hangingPunct="1"/>
            <a:r>
              <a:rPr lang="en-US" altLang="en-US" sz="2200" dirty="0">
                <a:cs typeface="Trebuchet MS" pitchFamily="34" charset="0"/>
              </a:rPr>
              <a:t>Used prophylactically to prevent fungal infection in immunocompromised clients</a:t>
            </a:r>
          </a:p>
          <a:p>
            <a:pPr eaLnBrk="1" hangingPunct="1"/>
            <a:r>
              <a:rPr lang="en-US" altLang="en-US" sz="2200" dirty="0">
                <a:cs typeface="Trebuchet MS" pitchFamily="34" charset="0"/>
              </a:rPr>
              <a:t>Used to treat </a:t>
            </a:r>
          </a:p>
          <a:p>
            <a:pPr marL="909637" lvl="1" indent="-285750" eaLnBrk="1" hangingPunct="1"/>
            <a:r>
              <a:rPr lang="en-US" altLang="en-US" sz="1800" dirty="0">
                <a:cs typeface="Trebuchet MS" pitchFamily="34" charset="0"/>
              </a:rPr>
              <a:t>superficial and deep fungal infections </a:t>
            </a:r>
          </a:p>
          <a:p>
            <a:pPr marL="909637" lvl="1" indent="-285750" eaLnBrk="1" hangingPunct="1"/>
            <a:r>
              <a:rPr lang="en-US" altLang="en-US" sz="1800" dirty="0">
                <a:cs typeface="Trebuchet MS" pitchFamily="34" charset="0"/>
              </a:rPr>
              <a:t>systemic infections </a:t>
            </a:r>
          </a:p>
          <a:p>
            <a:pPr marL="909637" lvl="1" indent="-285750" eaLnBrk="1" hangingPunct="1"/>
            <a:r>
              <a:rPr lang="en-US" altLang="en-US" sz="1800" dirty="0">
                <a:cs typeface="Trebuchet MS" pitchFamily="34" charset="0"/>
              </a:rPr>
              <a:t>superficial infections of nail beds and oral, anal, and vaginal areas</a:t>
            </a:r>
          </a:p>
          <a:p>
            <a:endParaRPr lang="en-IN" dirty="0"/>
          </a:p>
        </p:txBody>
      </p:sp>
      <p:pic>
        <p:nvPicPr>
          <p:cNvPr id="5" name="Picture 2" descr="This Picture Describes about the Antifungal Drugs—Uses">
            <a:extLst>
              <a:ext uri="{FF2B5EF4-FFF2-40B4-BE49-F238E27FC236}">
                <a16:creationId xmlns:a16="http://schemas.microsoft.com/office/drawing/2014/main" id="{32E10042-CCA5-484F-AE2E-EB76A6097C8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2595717" y="4274648"/>
            <a:ext cx="3206852" cy="213276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28D15D1A-4691-4ADE-8DE0-24B1FADBF5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53842700"/>
      </p:ext>
    </p:extLst>
  </p:cSld>
  <p:clrMapOvr>
    <a:masterClrMapping/>
  </p:clrMapOvr>
  <mc:AlternateContent xmlns:mc="http://schemas.openxmlformats.org/markup-compatibility/2006">
    <mc:Choice xmlns:p14="http://schemas.microsoft.com/office/powerpoint/2010/main" Requires="p14">
      <p:transition spd="slow" p14:dur="2000" advTm="27737"/>
    </mc:Choice>
    <mc:Fallback>
      <p:transition spd="slow" advTm="2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717289"/>
            <a:ext cx="8524875" cy="387798"/>
          </a:xfrm>
        </p:spPr>
        <p:txBody>
          <a:bodyPr/>
          <a:lstStyle/>
          <a:p>
            <a:r>
              <a:rPr lang="en-US" altLang="en-US" dirty="0">
                <a:cs typeface="Trebuchet MS" pitchFamily="34" charset="0"/>
              </a:rPr>
              <a:t>Antifungal Drugs—Adverse Reactions</a:t>
            </a:r>
            <a:endParaRPr lang="en-IN" dirty="0"/>
          </a:p>
        </p:txBody>
      </p:sp>
      <p:sp>
        <p:nvSpPr>
          <p:cNvPr id="3" name="Content Placeholder 2"/>
          <p:cNvSpPr>
            <a:spLocks noGrp="1"/>
          </p:cNvSpPr>
          <p:nvPr>
            <p:ph sz="half" idx="1"/>
          </p:nvPr>
        </p:nvSpPr>
        <p:spPr>
          <a:xfrm>
            <a:off x="330199" y="1566396"/>
            <a:ext cx="8459839" cy="3686175"/>
          </a:xfrm>
        </p:spPr>
        <p:txBody>
          <a:bodyPr/>
          <a:lstStyle/>
          <a:p>
            <a:r>
              <a:rPr lang="en-US" altLang="en-US" dirty="0"/>
              <a:t>Systemic Administration: </a:t>
            </a:r>
          </a:p>
          <a:p>
            <a:pPr lvl="1"/>
            <a:r>
              <a:rPr lang="en-US" altLang="en-US" dirty="0"/>
              <a:t>Headache</a:t>
            </a:r>
          </a:p>
          <a:p>
            <a:pPr lvl="1"/>
            <a:r>
              <a:rPr lang="en-US" altLang="en-US" dirty="0"/>
              <a:t>Rash</a:t>
            </a:r>
          </a:p>
          <a:p>
            <a:pPr lvl="1"/>
            <a:r>
              <a:rPr lang="en-US" altLang="en-US" dirty="0"/>
              <a:t>Anorexia and malaise</a:t>
            </a:r>
          </a:p>
          <a:p>
            <a:pPr lvl="1"/>
            <a:r>
              <a:rPr lang="en-US" altLang="en-US" dirty="0"/>
              <a:t>Abdominal, joint, or muscle pain</a:t>
            </a:r>
          </a:p>
          <a:p>
            <a:pPr lvl="1"/>
            <a:r>
              <a:rPr lang="en-US" altLang="en-US" dirty="0"/>
              <a:t>Nausea, vomiting, diarrhea</a:t>
            </a:r>
          </a:p>
          <a:p>
            <a:r>
              <a:rPr lang="en-US" altLang="en-US" dirty="0"/>
              <a:t>Topical Administration:</a:t>
            </a:r>
          </a:p>
          <a:p>
            <a:pPr lvl="1"/>
            <a:r>
              <a:rPr lang="en-US" altLang="en-US" dirty="0"/>
              <a:t>Site irritation</a:t>
            </a:r>
          </a:p>
          <a:p>
            <a:pPr lvl="1"/>
            <a:r>
              <a:rPr lang="en-US" altLang="en-US" dirty="0"/>
              <a:t>Burning</a:t>
            </a:r>
          </a:p>
          <a:p>
            <a:pPr lvl="1"/>
            <a:r>
              <a:rPr lang="en-US" altLang="en-US" dirty="0"/>
              <a:t>Crusting or drainage</a:t>
            </a:r>
          </a:p>
        </p:txBody>
      </p:sp>
      <p:pic>
        <p:nvPicPr>
          <p:cNvPr id="8" name="Picture 4" descr="This Picture Describes about the Antifungal Drugs—Adverse Reactions">
            <a:extLst>
              <a:ext uri="{FF2B5EF4-FFF2-40B4-BE49-F238E27FC236}">
                <a16:creationId xmlns:a16="http://schemas.microsoft.com/office/drawing/2014/main" id="{FD666610-DC28-4F46-A74B-7F418F6B475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588461" y="3834580"/>
            <a:ext cx="3045797" cy="203053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4A308309-9291-41B5-AB06-E4992540EE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64269922"/>
      </p:ext>
    </p:extLst>
  </p:cSld>
  <p:clrMapOvr>
    <a:masterClrMapping/>
  </p:clrMapOvr>
  <mc:AlternateContent xmlns:mc="http://schemas.openxmlformats.org/markup-compatibility/2006">
    <mc:Choice xmlns:p14="http://schemas.microsoft.com/office/powerpoint/2010/main" Requires="p14">
      <p:transition spd="slow" p14:dur="2000" advTm="41707"/>
    </mc:Choice>
    <mc:Fallback>
      <p:transition spd="slow" advTm="41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Antifungal Drugs—Contraindications and Precautions</a:t>
            </a:r>
            <a:endParaRPr lang="en-IN" dirty="0"/>
          </a:p>
        </p:txBody>
      </p:sp>
      <p:sp>
        <p:nvSpPr>
          <p:cNvPr id="3" name="Content Placeholder 2"/>
          <p:cNvSpPr>
            <a:spLocks noGrp="1"/>
          </p:cNvSpPr>
          <p:nvPr>
            <p:ph sz="half" idx="1"/>
          </p:nvPr>
        </p:nvSpPr>
        <p:spPr>
          <a:xfrm>
            <a:off x="330200" y="1566396"/>
            <a:ext cx="8371348" cy="3686175"/>
          </a:xfrm>
        </p:spPr>
        <p:txBody>
          <a:bodyPr/>
          <a:lstStyle/>
          <a:p>
            <a:r>
              <a:rPr lang="en-US" altLang="en-US" sz="2000" dirty="0"/>
              <a:t>Contraindicated in clients:</a:t>
            </a:r>
          </a:p>
          <a:p>
            <a:pPr lvl="1"/>
            <a:r>
              <a:rPr lang="en-US" altLang="en-US" sz="1800" dirty="0"/>
              <a:t>with a history of allergies to the drug </a:t>
            </a:r>
          </a:p>
          <a:p>
            <a:pPr lvl="1"/>
            <a:r>
              <a:rPr lang="en-US" altLang="en-US" sz="1800" dirty="0"/>
              <a:t>during pregnancy and lactation</a:t>
            </a:r>
          </a:p>
          <a:p>
            <a:pPr lvl="1"/>
            <a:r>
              <a:rPr lang="en-US" altLang="en-US" sz="1800" dirty="0"/>
              <a:t>with severe liver disease (griseofulvin)</a:t>
            </a:r>
          </a:p>
          <a:p>
            <a:pPr lvl="1"/>
            <a:r>
              <a:rPr lang="en-US" altLang="en-US" sz="1800" dirty="0"/>
              <a:t>with heart failure (itraconazole)</a:t>
            </a:r>
          </a:p>
          <a:p>
            <a:r>
              <a:rPr lang="en-US" altLang="en-US" sz="2000" dirty="0"/>
              <a:t>Used cautiously in clients with:</a:t>
            </a:r>
          </a:p>
          <a:p>
            <a:pPr lvl="1"/>
            <a:r>
              <a:rPr lang="en-US" altLang="en-US" sz="1800" dirty="0"/>
              <a:t>renal or hepatic dysfunction</a:t>
            </a:r>
          </a:p>
          <a:p>
            <a:pPr lvl="1"/>
            <a:r>
              <a:rPr lang="en-US" altLang="en-US" sz="1800" dirty="0"/>
              <a:t>electrolyte imbalances or taking antineoplastic drugs (amphotericin B)</a:t>
            </a:r>
          </a:p>
          <a:p>
            <a:pPr lvl="1"/>
            <a:r>
              <a:rPr lang="en-US" altLang="en-US" sz="1800" dirty="0"/>
              <a:t>penicillin allergy (griseofulvin)</a:t>
            </a:r>
          </a:p>
          <a:p>
            <a:pPr lvl="1"/>
            <a:r>
              <a:rPr lang="en-US" altLang="en-US" sz="1800" dirty="0"/>
              <a:t>HIV or hypochlorhydria (itraconazole)</a:t>
            </a:r>
          </a:p>
          <a:p>
            <a:endParaRPr lang="en-IN" sz="2000" dirty="0"/>
          </a:p>
        </p:txBody>
      </p:sp>
      <p:pic>
        <p:nvPicPr>
          <p:cNvPr id="8" name="Picture 2" descr="This Picture Describes about the Antifungal Drugs—Contraindications and Precautions">
            <a:extLst>
              <a:ext uri="{FF2B5EF4-FFF2-40B4-BE49-F238E27FC236}">
                <a16:creationId xmlns:a16="http://schemas.microsoft.com/office/drawing/2014/main" id="{6115D85E-D5E5-C541-95DD-9BA518FA467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990734" y="4994660"/>
            <a:ext cx="1656863" cy="165686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18C60B9B-537F-49DA-8126-BEF06D37A0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47534685"/>
      </p:ext>
    </p:extLst>
  </p:cSld>
  <p:clrMapOvr>
    <a:masterClrMapping/>
  </p:clrMapOvr>
  <mc:AlternateContent xmlns:mc="http://schemas.openxmlformats.org/markup-compatibility/2006">
    <mc:Choice xmlns:p14="http://schemas.microsoft.com/office/powerpoint/2010/main" Requires="p14">
      <p:transition spd="slow" p14:dur="2000" advTm="64169"/>
    </mc:Choice>
    <mc:Fallback>
      <p:transition spd="slow" advTm="64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Antifungal Drugs—Interactions*</a:t>
            </a:r>
            <a:endParaRPr lang="en-IN" dirty="0"/>
          </a:p>
        </p:txBody>
      </p:sp>
      <p:pic>
        <p:nvPicPr>
          <p:cNvPr id="5" name="Content Placeholder 4" descr="This Picture Describes about the Antifungal Drugs—Interactions*"/>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10418" y="1348094"/>
            <a:ext cx="7707671" cy="3751065"/>
          </a:xfrm>
        </p:spPr>
      </p:pic>
      <p:sp>
        <p:nvSpPr>
          <p:cNvPr id="4" name="Content Placeholder 3"/>
          <p:cNvSpPr>
            <a:spLocks noGrp="1"/>
          </p:cNvSpPr>
          <p:nvPr>
            <p:ph sz="half" idx="2"/>
          </p:nvPr>
        </p:nvSpPr>
        <p:spPr>
          <a:xfrm>
            <a:off x="354013" y="5399242"/>
            <a:ext cx="8421277" cy="898320"/>
          </a:xfrm>
        </p:spPr>
        <p:txBody>
          <a:bodyPr/>
          <a:lstStyle/>
          <a:p>
            <a:pPr marL="0" indent="0">
              <a:buNone/>
            </a:pPr>
            <a:r>
              <a:rPr lang="en-US" sz="2000" dirty="0"/>
              <a:t>*There are many unique antifungal drug–drug interactions. See Table 12.3 in the textbook for a more extensive list.</a:t>
            </a:r>
          </a:p>
          <a:p>
            <a:pPr marL="0" indent="0">
              <a:buNone/>
            </a:pPr>
            <a:endParaRPr lang="en-IN" sz="2000" dirty="0"/>
          </a:p>
        </p:txBody>
      </p:sp>
      <p:pic>
        <p:nvPicPr>
          <p:cNvPr id="3" name="Audio 2">
            <a:hlinkClick r:id="" action="ppaction://media"/>
            <a:extLst>
              <a:ext uri="{FF2B5EF4-FFF2-40B4-BE49-F238E27FC236}">
                <a16:creationId xmlns:a16="http://schemas.microsoft.com/office/drawing/2014/main" id="{5D0AFEFD-9D5A-46D4-A3C1-970F522B88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25882640"/>
      </p:ext>
    </p:extLst>
  </p:cSld>
  <p:clrMapOvr>
    <a:masterClrMapping/>
  </p:clrMapOvr>
  <mc:AlternateContent xmlns:mc="http://schemas.openxmlformats.org/markup-compatibility/2006">
    <mc:Choice xmlns:p14="http://schemas.microsoft.com/office/powerpoint/2010/main" Requires="p14">
      <p:transition spd="slow" p14:dur="2000" advTm="146331"/>
    </mc:Choice>
    <mc:Fallback>
      <p:transition spd="slow" advTm="146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Antifungal Drug #1</a:t>
            </a:r>
            <a:endParaRPr lang="en-IN" dirty="0"/>
          </a:p>
        </p:txBody>
      </p:sp>
      <p:sp>
        <p:nvSpPr>
          <p:cNvPr id="3" name="Content Placeholder 2"/>
          <p:cNvSpPr>
            <a:spLocks noGrp="1"/>
          </p:cNvSpPr>
          <p:nvPr>
            <p:ph sz="half" idx="1"/>
          </p:nvPr>
        </p:nvSpPr>
        <p:spPr>
          <a:xfrm>
            <a:off x="330199" y="1566396"/>
            <a:ext cx="8710561" cy="3686175"/>
          </a:xfrm>
        </p:spPr>
        <p:txBody>
          <a:bodyPr/>
          <a:lstStyle/>
          <a:p>
            <a:r>
              <a:rPr lang="en-US" altLang="en-US" dirty="0"/>
              <a:t>Preadministration Assessment</a:t>
            </a:r>
          </a:p>
          <a:p>
            <a:r>
              <a:rPr lang="en-US" altLang="en-US" dirty="0"/>
              <a:t>Objective Data</a:t>
            </a:r>
          </a:p>
          <a:p>
            <a:pPr lvl="1"/>
            <a:r>
              <a:rPr lang="en-US" altLang="en-US" dirty="0"/>
              <a:t>Vital signs </a:t>
            </a:r>
          </a:p>
          <a:p>
            <a:pPr lvl="1"/>
            <a:r>
              <a:rPr lang="en-US" altLang="en-US" dirty="0"/>
              <a:t>Description of the infection—describe the plaques or sores and the drainage/discharge</a:t>
            </a:r>
          </a:p>
          <a:p>
            <a:pPr lvl="1"/>
            <a:r>
              <a:rPr lang="en-US" altLang="en-US" dirty="0"/>
              <a:t>Weight—for a systemic antifungal</a:t>
            </a:r>
          </a:p>
          <a:p>
            <a:endParaRPr lang="en-IN" dirty="0"/>
          </a:p>
        </p:txBody>
      </p:sp>
      <p:pic>
        <p:nvPicPr>
          <p:cNvPr id="5" name="Picture 2" descr="This Picture Describes about the Nursing Process—Client Receiving an Antifungal Drug ">
            <a:extLst>
              <a:ext uri="{FF2B5EF4-FFF2-40B4-BE49-F238E27FC236}">
                <a16:creationId xmlns:a16="http://schemas.microsoft.com/office/drawing/2014/main" id="{C4DE2E7F-5BA1-4D1F-B589-529B77BF1C5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5088194" y="4317144"/>
            <a:ext cx="2808646" cy="1872431"/>
          </a:xfrm>
        </p:spPr>
      </p:pic>
      <p:pic>
        <p:nvPicPr>
          <p:cNvPr id="2" name="Audio 1">
            <a:hlinkClick r:id="" action="ppaction://media"/>
            <a:extLst>
              <a:ext uri="{FF2B5EF4-FFF2-40B4-BE49-F238E27FC236}">
                <a16:creationId xmlns:a16="http://schemas.microsoft.com/office/drawing/2014/main" id="{5A1D670E-12EE-496E-850E-5C75706F4F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035744110"/>
      </p:ext>
    </p:extLst>
  </p:cSld>
  <p:clrMapOvr>
    <a:masterClrMapping/>
  </p:clrMapOvr>
  <mc:AlternateContent xmlns:mc="http://schemas.openxmlformats.org/markup-compatibility/2006">
    <mc:Choice xmlns:p14="http://schemas.microsoft.com/office/powerpoint/2010/main" Requires="p14">
      <p:transition spd="slow" p14:dur="2000" advTm="37588"/>
    </mc:Choice>
    <mc:Fallback>
      <p:transition spd="slow" advTm="37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LWW TEMPLATE">
  <a:themeElements>
    <a:clrScheme name="">
      <a:dk1>
        <a:srgbClr val="000000"/>
      </a:dk1>
      <a:lt1>
        <a:srgbClr val="FFFFFF"/>
      </a:lt1>
      <a:dk2>
        <a:srgbClr val="006B76"/>
      </a:dk2>
      <a:lt2>
        <a:srgbClr val="000000"/>
      </a:lt2>
      <a:accent1>
        <a:srgbClr val="186EC4"/>
      </a:accent1>
      <a:accent2>
        <a:srgbClr val="CC9900"/>
      </a:accent2>
      <a:accent3>
        <a:srgbClr val="FFFFFF"/>
      </a:accent3>
      <a:accent4>
        <a:srgbClr val="000000"/>
      </a:accent4>
      <a:accent5>
        <a:srgbClr val="ABBADE"/>
      </a:accent5>
      <a:accent6>
        <a:srgbClr val="B98A00"/>
      </a:accent6>
      <a:hlink>
        <a:srgbClr val="FF0000"/>
      </a:hlink>
      <a:folHlink>
        <a:srgbClr val="009900"/>
      </a:folHlink>
    </a:clrScheme>
    <a:fontScheme name="LWW 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LWW 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LWW 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LWW 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LWW 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LWW 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LWW 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LWW 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0c73501-d892-4798-8321-2611750ec21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D98385B5E2AC949AF11150DD84F6C37" ma:contentTypeVersion="14" ma:contentTypeDescription="Create a new document." ma:contentTypeScope="" ma:versionID="0f0d6541ad1267a6c9b44725fe056c0c">
  <xsd:schema xmlns:xsd="http://www.w3.org/2001/XMLSchema" xmlns:xs="http://www.w3.org/2001/XMLSchema" xmlns:p="http://schemas.microsoft.com/office/2006/metadata/properties" xmlns:ns3="00c73501-d892-4798-8321-2611750ec216" xmlns:ns4="a592d4b5-ef12-4eb7-8b0a-4321abea656b" targetNamespace="http://schemas.microsoft.com/office/2006/metadata/properties" ma:root="true" ma:fieldsID="f2d5e638a91b0b15a806b54330f21d59" ns3:_="" ns4:_="">
    <xsd:import namespace="00c73501-d892-4798-8321-2611750ec216"/>
    <xsd:import namespace="a592d4b5-ef12-4eb7-8b0a-4321abea656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c73501-d892-4798-8321-2611750ec2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_activity" ma:index="14"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92d4b5-ef12-4eb7-8b0a-4321abea656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2C1218-8DF4-4505-B010-97A102F2196B}">
  <ds:schemaRefs>
    <ds:schemaRef ds:uri="http://schemas.microsoft.com/sharepoint/v3/contenttype/forms"/>
  </ds:schemaRefs>
</ds:datastoreItem>
</file>

<file path=customXml/itemProps2.xml><?xml version="1.0" encoding="utf-8"?>
<ds:datastoreItem xmlns:ds="http://schemas.openxmlformats.org/officeDocument/2006/customXml" ds:itemID="{2A2D0645-763C-4A74-896B-80452723D21C}">
  <ds:schemaRefs>
    <ds:schemaRef ds:uri="http://schemas.microsoft.com/office/2006/documentManagement/types"/>
    <ds:schemaRef ds:uri="http://schemas.microsoft.com/office/infopath/2007/PartnerControls"/>
    <ds:schemaRef ds:uri="http://purl.org/dc/elements/1.1/"/>
    <ds:schemaRef ds:uri="http://purl.org/dc/dcmitype/"/>
    <ds:schemaRef ds:uri="http://purl.org/dc/terms/"/>
    <ds:schemaRef ds:uri="http://schemas.openxmlformats.org/package/2006/metadata/core-properties"/>
    <ds:schemaRef ds:uri="http://schemas.microsoft.com/office/2006/metadata/properties"/>
    <ds:schemaRef ds:uri="a592d4b5-ef12-4eb7-8b0a-4321abea656b"/>
    <ds:schemaRef ds:uri="00c73501-d892-4798-8321-2611750ec216"/>
    <ds:schemaRef ds:uri="http://www.w3.org/XML/1998/namespace"/>
  </ds:schemaRefs>
</ds:datastoreItem>
</file>

<file path=customXml/itemProps3.xml><?xml version="1.0" encoding="utf-8"?>
<ds:datastoreItem xmlns:ds="http://schemas.openxmlformats.org/officeDocument/2006/customXml" ds:itemID="{9C975611-CB6F-4162-AABF-31F182F186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c73501-d892-4798-8321-2611750ec216"/>
    <ds:schemaRef ds:uri="a592d4b5-ef12-4eb7-8b0a-4321abea65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570</TotalTime>
  <Words>2501</Words>
  <Application>Microsoft Office PowerPoint</Application>
  <PresentationFormat>On-screen Show (4:3)</PresentationFormat>
  <Paragraphs>292</Paragraphs>
  <Slides>44</Slides>
  <Notes>0</Notes>
  <HiddenSlides>0</HiddenSlides>
  <MMClips>44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ＭＳ Ｐゴシック</vt:lpstr>
      <vt:lpstr>Arial</vt:lpstr>
      <vt:lpstr>Calibri</vt:lpstr>
      <vt:lpstr>Courier New</vt:lpstr>
      <vt:lpstr>Trebuchet MS</vt:lpstr>
      <vt:lpstr>Verdana</vt:lpstr>
      <vt:lpstr>Wingdings</vt:lpstr>
      <vt:lpstr>ヒラギノ角ゴ Pro W3</vt:lpstr>
      <vt:lpstr>1_LWW TEMPLATE</vt:lpstr>
      <vt:lpstr>Introduction to Clinical Pharmacology   Chapter 12 Antifungal and Antiparasitic Drugs</vt:lpstr>
      <vt:lpstr>Learning Objectives</vt:lpstr>
      <vt:lpstr>What is a fungus?</vt:lpstr>
      <vt:lpstr>Antifungal Drugs—Actions</vt:lpstr>
      <vt:lpstr>Antifungal Drugs—Uses</vt:lpstr>
      <vt:lpstr>Antifungal Drugs—Adverse Reactions</vt:lpstr>
      <vt:lpstr>Antifungal Drugs—Contraindications and Precautions</vt:lpstr>
      <vt:lpstr>Antifungal Drugs—Interactions*</vt:lpstr>
      <vt:lpstr>Nursing Process—Client Receiving an Antifungal Drug #1</vt:lpstr>
      <vt:lpstr>Nursing Process—Client Receiving an Antifungal Drug #2</vt:lpstr>
      <vt:lpstr>Pharmacology in Practice Exercise #1</vt:lpstr>
      <vt:lpstr>Nursing Process—Client Receiving an Antifungal Drug #3</vt:lpstr>
      <vt:lpstr>Nursing Process—Client Receiving an Antifungal Drug #4</vt:lpstr>
      <vt:lpstr>Nursing Process—Client Receiving an Antifungal Drug #5</vt:lpstr>
      <vt:lpstr>Nursing Process—Client Receiving an Antifungal Drug #6</vt:lpstr>
      <vt:lpstr>Nursing Process—Client Receiving an Antifungal Drug #7</vt:lpstr>
      <vt:lpstr>Nursing Process—Client Receiving an Antifungal Drug #8</vt:lpstr>
      <vt:lpstr>Nursing Process—Client Receiving an Antifungal Drug #9</vt:lpstr>
      <vt:lpstr>Nursing Process—Client Receiving an Antifungal Drug #10</vt:lpstr>
      <vt:lpstr>Nursing Process—Client Receiving an Antifungal Drug #11</vt:lpstr>
      <vt:lpstr>What is a parasite?</vt:lpstr>
      <vt:lpstr>Helminthic and Protozoal Infections and Amebiasis</vt:lpstr>
      <vt:lpstr>Antihelmintic Drugs—Actions and Uses</vt:lpstr>
      <vt:lpstr>Anthelmintic Drugs—Adverse Reactions</vt:lpstr>
      <vt:lpstr>Anthelmintic Drugs—Contraindications and Precautions</vt:lpstr>
      <vt:lpstr>Anthelmintic Drugs—Interactions</vt:lpstr>
      <vt:lpstr>Antiprotozoal Drugs—Actions and Uses</vt:lpstr>
      <vt:lpstr>Antiprotozoal Drugs—Adverse Reactions</vt:lpstr>
      <vt:lpstr>Antiprotozoal Drugs—Contraindications and Precautions</vt:lpstr>
      <vt:lpstr>Antiprotozoal Drugs—Interactions #1</vt:lpstr>
      <vt:lpstr>Antiprotozoal Drugs—Interactions #2</vt:lpstr>
      <vt:lpstr>Nursing Process—Client Receiving an Antiparasitic Drug #12</vt:lpstr>
      <vt:lpstr>Nursing Process—Client Receiving an Antiparasitic Drug #13</vt:lpstr>
      <vt:lpstr>Nursing Process—Client Receiving an Antiparasitic Drug #14</vt:lpstr>
      <vt:lpstr>Nursing Process—Client Receiving an Antiparasitic Drug #15</vt:lpstr>
      <vt:lpstr>Nursing Process—Client Receiving an Antiparasitic Drug #16</vt:lpstr>
      <vt:lpstr>Nursing Process—Client Receiving an Antiparasitic Drug #17</vt:lpstr>
      <vt:lpstr>Nursing Process—Client Receiving an Antiparasitic Drug #18</vt:lpstr>
      <vt:lpstr>Nursing Process—Client Receiving an Antiparasitic Drug #19</vt:lpstr>
      <vt:lpstr>Nursing Process—Client Receiving an Antiparasitic Drug #20</vt:lpstr>
      <vt:lpstr>Nursing Process—Client Receiving an Antiparasitic Drug #21</vt:lpstr>
      <vt:lpstr>Nursing Process—Client Receiving an Antiparasitic Drug #22</vt:lpstr>
      <vt:lpstr>Turn and Talk—Case Study #1</vt:lpstr>
      <vt:lpstr>Turn and Talk—Case Study #2</vt:lpstr>
    </vt:vector>
  </TitlesOfParts>
  <Company>LWW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12: Antifungal and Antiparasitic Drugs</dc:title>
  <dc:creator>doug smock</dc:creator>
  <cp:lastModifiedBy>Paula Reeves</cp:lastModifiedBy>
  <cp:revision>51</cp:revision>
  <dcterms:created xsi:type="dcterms:W3CDTF">2014-03-13T13:46:35Z</dcterms:created>
  <dcterms:modified xsi:type="dcterms:W3CDTF">2024-08-27T18:58:57Z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0x0101001D98385B5E2AC949AF11150DD84F6C37</vt:lpwstr>
  </property>
</Properties>
</file>